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4"/>
  </p:notesMasterIdLst>
  <p:sldIdLst>
    <p:sldId id="256" r:id="rId2"/>
    <p:sldId id="306" r:id="rId3"/>
    <p:sldId id="257" r:id="rId4"/>
    <p:sldId id="262" r:id="rId5"/>
    <p:sldId id="263" r:id="rId6"/>
    <p:sldId id="266" r:id="rId7"/>
    <p:sldId id="267" r:id="rId8"/>
    <p:sldId id="258" r:id="rId9"/>
    <p:sldId id="269" r:id="rId10"/>
    <p:sldId id="270" r:id="rId11"/>
    <p:sldId id="260" r:id="rId12"/>
    <p:sldId id="272" r:id="rId13"/>
    <p:sldId id="274" r:id="rId14"/>
    <p:sldId id="273" r:id="rId15"/>
    <p:sldId id="295" r:id="rId16"/>
    <p:sldId id="271" r:id="rId17"/>
    <p:sldId id="277" r:id="rId18"/>
    <p:sldId id="278" r:id="rId19"/>
    <p:sldId id="279" r:id="rId20"/>
    <p:sldId id="259" r:id="rId21"/>
    <p:sldId id="280" r:id="rId22"/>
    <p:sldId id="296" r:id="rId23"/>
    <p:sldId id="293" r:id="rId24"/>
    <p:sldId id="283" r:id="rId25"/>
    <p:sldId id="282" r:id="rId26"/>
    <p:sldId id="298" r:id="rId27"/>
    <p:sldId id="299" r:id="rId28"/>
    <p:sldId id="300" r:id="rId29"/>
    <p:sldId id="297" r:id="rId30"/>
    <p:sldId id="284" r:id="rId31"/>
    <p:sldId id="285" r:id="rId32"/>
    <p:sldId id="286" r:id="rId33"/>
    <p:sldId id="302" r:id="rId34"/>
    <p:sldId id="304" r:id="rId35"/>
    <p:sldId id="305" r:id="rId36"/>
    <p:sldId id="288" r:id="rId37"/>
    <p:sldId id="290" r:id="rId38"/>
    <p:sldId id="291" r:id="rId39"/>
    <p:sldId id="303" r:id="rId40"/>
    <p:sldId id="281" r:id="rId41"/>
    <p:sldId id="307" r:id="rId42"/>
    <p:sldId id="265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3" autoAdjust="0"/>
    <p:restoredTop sz="81201" autoAdjust="0"/>
  </p:normalViewPr>
  <p:slideViewPr>
    <p:cSldViewPr snapToGrid="0">
      <p:cViewPr varScale="1">
        <p:scale>
          <a:sx n="84" d="100"/>
          <a:sy n="84" d="100"/>
        </p:scale>
        <p:origin x="411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E64705-EB8D-424B-A9C6-729FD3805351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E8BB737C-CA23-4653-B2D9-7373CAA38E70}">
      <dgm:prSet phldrT="[Text]" custT="1"/>
      <dgm:spPr/>
      <dgm:t>
        <a:bodyPr/>
        <a:lstStyle/>
        <a:p>
          <a:r>
            <a:rPr lang="en-CA" sz="2800" dirty="0"/>
            <a:t>Localize</a:t>
          </a:r>
        </a:p>
      </dgm:t>
    </dgm:pt>
    <dgm:pt modelId="{0C0AD420-F51F-4D30-A8F0-A639D9F718C8}" type="parTrans" cxnId="{0EA306F6-FC5B-40B2-AC71-F81773B42466}">
      <dgm:prSet/>
      <dgm:spPr/>
      <dgm:t>
        <a:bodyPr/>
        <a:lstStyle/>
        <a:p>
          <a:endParaRPr lang="en-CA"/>
        </a:p>
      </dgm:t>
    </dgm:pt>
    <dgm:pt modelId="{43234760-E675-465B-A4AF-670683829B46}" type="sibTrans" cxnId="{0EA306F6-FC5B-40B2-AC71-F81773B42466}">
      <dgm:prSet/>
      <dgm:spPr/>
      <dgm:t>
        <a:bodyPr/>
        <a:lstStyle/>
        <a:p>
          <a:endParaRPr lang="en-CA"/>
        </a:p>
      </dgm:t>
    </dgm:pt>
    <dgm:pt modelId="{5FCFB6BD-BE2F-4188-B624-03DB9DD64AB7}">
      <dgm:prSet phldrT="[Text]" custT="1"/>
      <dgm:spPr/>
      <dgm:t>
        <a:bodyPr/>
        <a:lstStyle/>
        <a:p>
          <a:r>
            <a:rPr lang="en-CA" sz="2800" dirty="0"/>
            <a:t>Map</a:t>
          </a:r>
        </a:p>
      </dgm:t>
    </dgm:pt>
    <dgm:pt modelId="{223F50C3-874A-4C9D-BF1C-4E9374D5D4A9}" type="parTrans" cxnId="{821C39C6-A822-43D4-8CBB-CBCC0C7828F1}">
      <dgm:prSet/>
      <dgm:spPr/>
      <dgm:t>
        <a:bodyPr/>
        <a:lstStyle/>
        <a:p>
          <a:endParaRPr lang="en-CA"/>
        </a:p>
      </dgm:t>
    </dgm:pt>
    <dgm:pt modelId="{C3C96A27-897A-4167-91E1-55A6118CC631}" type="sibTrans" cxnId="{821C39C6-A822-43D4-8CBB-CBCC0C7828F1}">
      <dgm:prSet/>
      <dgm:spPr/>
      <dgm:t>
        <a:bodyPr/>
        <a:lstStyle/>
        <a:p>
          <a:endParaRPr lang="en-CA"/>
        </a:p>
      </dgm:t>
    </dgm:pt>
    <dgm:pt modelId="{29C55B30-E4AD-4B28-AF52-DE9D5D207557}" type="pres">
      <dgm:prSet presAssocID="{6CE64705-EB8D-424B-A9C6-729FD3805351}" presName="cycle" presStyleCnt="0">
        <dgm:presLayoutVars>
          <dgm:dir/>
          <dgm:resizeHandles val="exact"/>
        </dgm:presLayoutVars>
      </dgm:prSet>
      <dgm:spPr/>
    </dgm:pt>
    <dgm:pt modelId="{2E129E36-1B14-4EE4-810A-DD26C14B40DE}" type="pres">
      <dgm:prSet presAssocID="{E8BB737C-CA23-4653-B2D9-7373CAA38E70}" presName="dummy" presStyleCnt="0"/>
      <dgm:spPr/>
    </dgm:pt>
    <dgm:pt modelId="{D2B48DA1-180A-49F6-93B2-B8E0C2EACA50}" type="pres">
      <dgm:prSet presAssocID="{E8BB737C-CA23-4653-B2D9-7373CAA38E70}" presName="node" presStyleLbl="revTx" presStyleIdx="0" presStyleCnt="2">
        <dgm:presLayoutVars>
          <dgm:bulletEnabled val="1"/>
        </dgm:presLayoutVars>
      </dgm:prSet>
      <dgm:spPr/>
    </dgm:pt>
    <dgm:pt modelId="{460CC29C-6169-47E0-9DCF-A27DDEEB2268}" type="pres">
      <dgm:prSet presAssocID="{43234760-E675-465B-A4AF-670683829B46}" presName="sibTrans" presStyleLbl="node1" presStyleIdx="0" presStyleCnt="2"/>
      <dgm:spPr/>
    </dgm:pt>
    <dgm:pt modelId="{4AC45081-AD11-489A-9EDA-5C9B746AC432}" type="pres">
      <dgm:prSet presAssocID="{5FCFB6BD-BE2F-4188-B624-03DB9DD64AB7}" presName="dummy" presStyleCnt="0"/>
      <dgm:spPr/>
    </dgm:pt>
    <dgm:pt modelId="{5252C080-6F80-4BE8-AC20-9F61C8BB2D20}" type="pres">
      <dgm:prSet presAssocID="{5FCFB6BD-BE2F-4188-B624-03DB9DD64AB7}" presName="node" presStyleLbl="revTx" presStyleIdx="1" presStyleCnt="2">
        <dgm:presLayoutVars>
          <dgm:bulletEnabled val="1"/>
        </dgm:presLayoutVars>
      </dgm:prSet>
      <dgm:spPr/>
    </dgm:pt>
    <dgm:pt modelId="{0C2FABC8-1A11-4423-942B-0C5CECC251BE}" type="pres">
      <dgm:prSet presAssocID="{C3C96A27-897A-4167-91E1-55A6118CC631}" presName="sibTrans" presStyleLbl="node1" presStyleIdx="1" presStyleCnt="2"/>
      <dgm:spPr/>
    </dgm:pt>
  </dgm:ptLst>
  <dgm:cxnLst>
    <dgm:cxn modelId="{BE988B05-D922-4FCE-A268-1E9DB963D753}" type="presOf" srcId="{5FCFB6BD-BE2F-4188-B624-03DB9DD64AB7}" destId="{5252C080-6F80-4BE8-AC20-9F61C8BB2D20}" srcOrd="0" destOrd="0" presId="urn:microsoft.com/office/officeart/2005/8/layout/cycle1"/>
    <dgm:cxn modelId="{774E2366-A7C4-4978-8F54-3FA016E3A713}" type="presOf" srcId="{43234760-E675-465B-A4AF-670683829B46}" destId="{460CC29C-6169-47E0-9DCF-A27DDEEB2268}" srcOrd="0" destOrd="0" presId="urn:microsoft.com/office/officeart/2005/8/layout/cycle1"/>
    <dgm:cxn modelId="{2A371069-5832-44AB-971E-8C387190038E}" type="presOf" srcId="{6CE64705-EB8D-424B-A9C6-729FD3805351}" destId="{29C55B30-E4AD-4B28-AF52-DE9D5D207557}" srcOrd="0" destOrd="0" presId="urn:microsoft.com/office/officeart/2005/8/layout/cycle1"/>
    <dgm:cxn modelId="{821C39C6-A822-43D4-8CBB-CBCC0C7828F1}" srcId="{6CE64705-EB8D-424B-A9C6-729FD3805351}" destId="{5FCFB6BD-BE2F-4188-B624-03DB9DD64AB7}" srcOrd="1" destOrd="0" parTransId="{223F50C3-874A-4C9D-BF1C-4E9374D5D4A9}" sibTransId="{C3C96A27-897A-4167-91E1-55A6118CC631}"/>
    <dgm:cxn modelId="{A48955EA-BFCE-45E5-A8CC-7DB2B2E200AE}" type="presOf" srcId="{E8BB737C-CA23-4653-B2D9-7373CAA38E70}" destId="{D2B48DA1-180A-49F6-93B2-B8E0C2EACA50}" srcOrd="0" destOrd="0" presId="urn:microsoft.com/office/officeart/2005/8/layout/cycle1"/>
    <dgm:cxn modelId="{0EA306F6-FC5B-40B2-AC71-F81773B42466}" srcId="{6CE64705-EB8D-424B-A9C6-729FD3805351}" destId="{E8BB737C-CA23-4653-B2D9-7373CAA38E70}" srcOrd="0" destOrd="0" parTransId="{0C0AD420-F51F-4D30-A8F0-A639D9F718C8}" sibTransId="{43234760-E675-465B-A4AF-670683829B46}"/>
    <dgm:cxn modelId="{5316E9FE-A2CF-44DC-BCE5-E2AE255A8386}" type="presOf" srcId="{C3C96A27-897A-4167-91E1-55A6118CC631}" destId="{0C2FABC8-1A11-4423-942B-0C5CECC251BE}" srcOrd="0" destOrd="0" presId="urn:microsoft.com/office/officeart/2005/8/layout/cycle1"/>
    <dgm:cxn modelId="{3BBA09CB-D1DD-4E58-A920-2F35572500C9}" type="presParOf" srcId="{29C55B30-E4AD-4B28-AF52-DE9D5D207557}" destId="{2E129E36-1B14-4EE4-810A-DD26C14B40DE}" srcOrd="0" destOrd="0" presId="urn:microsoft.com/office/officeart/2005/8/layout/cycle1"/>
    <dgm:cxn modelId="{24272CA9-B18E-411F-8CAC-44D97D0A811B}" type="presParOf" srcId="{29C55B30-E4AD-4B28-AF52-DE9D5D207557}" destId="{D2B48DA1-180A-49F6-93B2-B8E0C2EACA50}" srcOrd="1" destOrd="0" presId="urn:microsoft.com/office/officeart/2005/8/layout/cycle1"/>
    <dgm:cxn modelId="{1A2E3374-F4CC-403C-B080-5EAFB837AB53}" type="presParOf" srcId="{29C55B30-E4AD-4B28-AF52-DE9D5D207557}" destId="{460CC29C-6169-47E0-9DCF-A27DDEEB2268}" srcOrd="2" destOrd="0" presId="urn:microsoft.com/office/officeart/2005/8/layout/cycle1"/>
    <dgm:cxn modelId="{C2F55E7B-F8DD-4FB9-8A86-24A894138836}" type="presParOf" srcId="{29C55B30-E4AD-4B28-AF52-DE9D5D207557}" destId="{4AC45081-AD11-489A-9EDA-5C9B746AC432}" srcOrd="3" destOrd="0" presId="urn:microsoft.com/office/officeart/2005/8/layout/cycle1"/>
    <dgm:cxn modelId="{B1B6FFB6-B59C-4EB7-9F90-6FE633CD8C2B}" type="presParOf" srcId="{29C55B30-E4AD-4B28-AF52-DE9D5D207557}" destId="{5252C080-6F80-4BE8-AC20-9F61C8BB2D20}" srcOrd="4" destOrd="0" presId="urn:microsoft.com/office/officeart/2005/8/layout/cycle1"/>
    <dgm:cxn modelId="{70771E6C-7A47-4A96-8684-743CADA62E3C}" type="presParOf" srcId="{29C55B30-E4AD-4B28-AF52-DE9D5D207557}" destId="{0C2FABC8-1A11-4423-942B-0C5CECC251BE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298553-6235-47D2-9062-64A3A73202FF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2F070F28-5A5D-4988-BB60-6BF80FEF9FE5}">
      <dgm:prSet phldrT="[Text]"/>
      <dgm:spPr/>
      <dgm:t>
        <a:bodyPr/>
        <a:lstStyle/>
        <a:p>
          <a:r>
            <a:rPr lang="en-CA" dirty="0"/>
            <a:t>State Prediction</a:t>
          </a:r>
        </a:p>
      </dgm:t>
    </dgm:pt>
    <dgm:pt modelId="{7D7CD158-301E-4B2D-9238-80B7B8F01D3E}" type="parTrans" cxnId="{C94168B6-4443-4854-A968-521057C652AC}">
      <dgm:prSet/>
      <dgm:spPr/>
      <dgm:t>
        <a:bodyPr/>
        <a:lstStyle/>
        <a:p>
          <a:endParaRPr lang="en-CA"/>
        </a:p>
      </dgm:t>
    </dgm:pt>
    <dgm:pt modelId="{B454CE6C-46D3-4226-BE4A-C7CD2BB5B304}" type="sibTrans" cxnId="{C94168B6-4443-4854-A968-521057C652AC}">
      <dgm:prSet/>
      <dgm:spPr/>
      <dgm:t>
        <a:bodyPr/>
        <a:lstStyle/>
        <a:p>
          <a:endParaRPr lang="en-CA"/>
        </a:p>
      </dgm:t>
    </dgm:pt>
    <dgm:pt modelId="{0E7DD041-A8FD-4ECA-B8BB-718B47811E75}">
      <dgm:prSet phldrT="[Text]"/>
      <dgm:spPr/>
      <dgm:t>
        <a:bodyPr/>
        <a:lstStyle/>
        <a:p>
          <a:r>
            <a:rPr lang="en-CA" dirty="0"/>
            <a:t>Data Association</a:t>
          </a:r>
        </a:p>
      </dgm:t>
    </dgm:pt>
    <dgm:pt modelId="{B1E53AE1-2FE5-428A-AC8F-18561CB33AE4}" type="parTrans" cxnId="{79053BB5-B95D-45F5-83BB-CB555FCD7997}">
      <dgm:prSet/>
      <dgm:spPr/>
      <dgm:t>
        <a:bodyPr/>
        <a:lstStyle/>
        <a:p>
          <a:endParaRPr lang="en-CA"/>
        </a:p>
      </dgm:t>
    </dgm:pt>
    <dgm:pt modelId="{AE8B58B3-51FC-4CB3-861E-C5C938DB510D}" type="sibTrans" cxnId="{79053BB5-B95D-45F5-83BB-CB555FCD7997}">
      <dgm:prSet/>
      <dgm:spPr/>
      <dgm:t>
        <a:bodyPr/>
        <a:lstStyle/>
        <a:p>
          <a:endParaRPr lang="en-CA"/>
        </a:p>
      </dgm:t>
    </dgm:pt>
    <dgm:pt modelId="{CAC62CEF-A306-4C1C-98F3-DCBE3852B0F1}">
      <dgm:prSet phldrT="[Text]"/>
      <dgm:spPr/>
      <dgm:t>
        <a:bodyPr/>
        <a:lstStyle/>
        <a:p>
          <a:r>
            <a:rPr lang="en-CA" dirty="0"/>
            <a:t>Measurement Prediction</a:t>
          </a:r>
        </a:p>
      </dgm:t>
    </dgm:pt>
    <dgm:pt modelId="{D957C25B-C74F-45DF-BA82-929F9CA5F21C}" type="parTrans" cxnId="{13411911-C74E-407C-9EDC-A6CFEE7A4FCA}">
      <dgm:prSet/>
      <dgm:spPr/>
      <dgm:t>
        <a:bodyPr/>
        <a:lstStyle/>
        <a:p>
          <a:endParaRPr lang="en-CA"/>
        </a:p>
      </dgm:t>
    </dgm:pt>
    <dgm:pt modelId="{2694A2FE-A688-4B6D-A3EC-0C294129FB78}" type="sibTrans" cxnId="{13411911-C74E-407C-9EDC-A6CFEE7A4FCA}">
      <dgm:prSet/>
      <dgm:spPr/>
      <dgm:t>
        <a:bodyPr/>
        <a:lstStyle/>
        <a:p>
          <a:endParaRPr lang="en-CA"/>
        </a:p>
      </dgm:t>
    </dgm:pt>
    <dgm:pt modelId="{2A96A726-6B5E-4C88-9B1E-8BB276293715}">
      <dgm:prSet phldrT="[Text]"/>
      <dgm:spPr/>
      <dgm:t>
        <a:bodyPr/>
        <a:lstStyle/>
        <a:p>
          <a:r>
            <a:rPr lang="en-CA" dirty="0"/>
            <a:t>Measurement</a:t>
          </a:r>
        </a:p>
      </dgm:t>
    </dgm:pt>
    <dgm:pt modelId="{8097F1FF-4701-421B-A5C5-3E60C6DD6934}" type="parTrans" cxnId="{22B032F5-ECD6-4B92-9811-A2A7BAC15E60}">
      <dgm:prSet/>
      <dgm:spPr/>
      <dgm:t>
        <a:bodyPr/>
        <a:lstStyle/>
        <a:p>
          <a:endParaRPr lang="en-CA"/>
        </a:p>
      </dgm:t>
    </dgm:pt>
    <dgm:pt modelId="{37FA477D-82F8-447E-A182-B73884155FDA}" type="sibTrans" cxnId="{22B032F5-ECD6-4B92-9811-A2A7BAC15E60}">
      <dgm:prSet/>
      <dgm:spPr/>
      <dgm:t>
        <a:bodyPr/>
        <a:lstStyle/>
        <a:p>
          <a:endParaRPr lang="en-CA"/>
        </a:p>
      </dgm:t>
    </dgm:pt>
    <dgm:pt modelId="{99535E98-35E2-44E6-BFD6-7F294FAFE9C9}">
      <dgm:prSet phldrT="[Text]"/>
      <dgm:spPr/>
      <dgm:t>
        <a:bodyPr/>
        <a:lstStyle/>
        <a:p>
          <a:r>
            <a:rPr lang="en-CA" dirty="0"/>
            <a:t>Update</a:t>
          </a:r>
        </a:p>
      </dgm:t>
    </dgm:pt>
    <dgm:pt modelId="{700D9AE6-BD66-4D17-BE8B-4AC0AEFD618D}" type="parTrans" cxnId="{84B58DAB-2386-42E4-AE51-E1532DA0063F}">
      <dgm:prSet/>
      <dgm:spPr/>
      <dgm:t>
        <a:bodyPr/>
        <a:lstStyle/>
        <a:p>
          <a:endParaRPr lang="en-CA"/>
        </a:p>
      </dgm:t>
    </dgm:pt>
    <dgm:pt modelId="{CC44DCCE-8D81-4D7C-A5D6-A4B31C48A764}" type="sibTrans" cxnId="{84B58DAB-2386-42E4-AE51-E1532DA0063F}">
      <dgm:prSet/>
      <dgm:spPr/>
      <dgm:t>
        <a:bodyPr/>
        <a:lstStyle/>
        <a:p>
          <a:endParaRPr lang="en-CA"/>
        </a:p>
      </dgm:t>
    </dgm:pt>
    <dgm:pt modelId="{05F1FD4D-95BC-439B-9D0D-48F89B22803B}" type="pres">
      <dgm:prSet presAssocID="{9D298553-6235-47D2-9062-64A3A73202FF}" presName="cycle" presStyleCnt="0">
        <dgm:presLayoutVars>
          <dgm:dir/>
          <dgm:resizeHandles val="exact"/>
        </dgm:presLayoutVars>
      </dgm:prSet>
      <dgm:spPr/>
    </dgm:pt>
    <dgm:pt modelId="{2AE66B2A-E916-4C14-AFE1-4AA3A2BC59A1}" type="pres">
      <dgm:prSet presAssocID="{2F070F28-5A5D-4988-BB60-6BF80FEF9FE5}" presName="node" presStyleLbl="node1" presStyleIdx="0" presStyleCnt="5">
        <dgm:presLayoutVars>
          <dgm:bulletEnabled val="1"/>
        </dgm:presLayoutVars>
      </dgm:prSet>
      <dgm:spPr/>
    </dgm:pt>
    <dgm:pt modelId="{B5C42ACD-0DAD-4F92-A639-EE6F3731D0C6}" type="pres">
      <dgm:prSet presAssocID="{B454CE6C-46D3-4226-BE4A-C7CD2BB5B304}" presName="sibTrans" presStyleLbl="sibTrans2D1" presStyleIdx="0" presStyleCnt="5"/>
      <dgm:spPr/>
    </dgm:pt>
    <dgm:pt modelId="{C00D2817-B034-4148-9DCC-382951B085B3}" type="pres">
      <dgm:prSet presAssocID="{B454CE6C-46D3-4226-BE4A-C7CD2BB5B304}" presName="connectorText" presStyleLbl="sibTrans2D1" presStyleIdx="0" presStyleCnt="5"/>
      <dgm:spPr/>
    </dgm:pt>
    <dgm:pt modelId="{1B41BFB9-DE74-42F5-BC0D-1D493DA961D2}" type="pres">
      <dgm:prSet presAssocID="{CAC62CEF-A306-4C1C-98F3-DCBE3852B0F1}" presName="node" presStyleLbl="node1" presStyleIdx="1" presStyleCnt="5">
        <dgm:presLayoutVars>
          <dgm:bulletEnabled val="1"/>
        </dgm:presLayoutVars>
      </dgm:prSet>
      <dgm:spPr/>
    </dgm:pt>
    <dgm:pt modelId="{DE602A71-B529-42A0-B14B-7855F60C24DB}" type="pres">
      <dgm:prSet presAssocID="{2694A2FE-A688-4B6D-A3EC-0C294129FB78}" presName="sibTrans" presStyleLbl="sibTrans2D1" presStyleIdx="1" presStyleCnt="5"/>
      <dgm:spPr/>
    </dgm:pt>
    <dgm:pt modelId="{9EC4A260-98CD-4E5D-A046-336EB2BECADA}" type="pres">
      <dgm:prSet presAssocID="{2694A2FE-A688-4B6D-A3EC-0C294129FB78}" presName="connectorText" presStyleLbl="sibTrans2D1" presStyleIdx="1" presStyleCnt="5"/>
      <dgm:spPr/>
    </dgm:pt>
    <dgm:pt modelId="{12D49CE7-5D27-4102-9CDE-7ECE5142C832}" type="pres">
      <dgm:prSet presAssocID="{2A96A726-6B5E-4C88-9B1E-8BB276293715}" presName="node" presStyleLbl="node1" presStyleIdx="2" presStyleCnt="5">
        <dgm:presLayoutVars>
          <dgm:bulletEnabled val="1"/>
        </dgm:presLayoutVars>
      </dgm:prSet>
      <dgm:spPr/>
    </dgm:pt>
    <dgm:pt modelId="{A4FC2EC3-0318-46E4-9FBD-68A5A89DBDB1}" type="pres">
      <dgm:prSet presAssocID="{37FA477D-82F8-447E-A182-B73884155FDA}" presName="sibTrans" presStyleLbl="sibTrans2D1" presStyleIdx="2" presStyleCnt="5"/>
      <dgm:spPr/>
    </dgm:pt>
    <dgm:pt modelId="{64E0ADBD-52AC-4090-B0AC-C47FEC222EDF}" type="pres">
      <dgm:prSet presAssocID="{37FA477D-82F8-447E-A182-B73884155FDA}" presName="connectorText" presStyleLbl="sibTrans2D1" presStyleIdx="2" presStyleCnt="5"/>
      <dgm:spPr/>
    </dgm:pt>
    <dgm:pt modelId="{15D8F027-F6DD-4F8B-B269-02D27E1610F0}" type="pres">
      <dgm:prSet presAssocID="{0E7DD041-A8FD-4ECA-B8BB-718B47811E75}" presName="node" presStyleLbl="node1" presStyleIdx="3" presStyleCnt="5">
        <dgm:presLayoutVars>
          <dgm:bulletEnabled val="1"/>
        </dgm:presLayoutVars>
      </dgm:prSet>
      <dgm:spPr/>
    </dgm:pt>
    <dgm:pt modelId="{AA2BFC4B-4421-4726-A5F2-26D8DC44B334}" type="pres">
      <dgm:prSet presAssocID="{AE8B58B3-51FC-4CB3-861E-C5C938DB510D}" presName="sibTrans" presStyleLbl="sibTrans2D1" presStyleIdx="3" presStyleCnt="5"/>
      <dgm:spPr/>
    </dgm:pt>
    <dgm:pt modelId="{FA76276E-D7F7-4C60-8B09-950191AC4ECF}" type="pres">
      <dgm:prSet presAssocID="{AE8B58B3-51FC-4CB3-861E-C5C938DB510D}" presName="connectorText" presStyleLbl="sibTrans2D1" presStyleIdx="3" presStyleCnt="5"/>
      <dgm:spPr/>
    </dgm:pt>
    <dgm:pt modelId="{BE7BC130-F14E-4205-85D1-C70506B8E17A}" type="pres">
      <dgm:prSet presAssocID="{99535E98-35E2-44E6-BFD6-7F294FAFE9C9}" presName="node" presStyleLbl="node1" presStyleIdx="4" presStyleCnt="5">
        <dgm:presLayoutVars>
          <dgm:bulletEnabled val="1"/>
        </dgm:presLayoutVars>
      </dgm:prSet>
      <dgm:spPr/>
    </dgm:pt>
    <dgm:pt modelId="{493B55B5-046E-44BD-9AEB-4191457244FE}" type="pres">
      <dgm:prSet presAssocID="{CC44DCCE-8D81-4D7C-A5D6-A4B31C48A764}" presName="sibTrans" presStyleLbl="sibTrans2D1" presStyleIdx="4" presStyleCnt="5"/>
      <dgm:spPr/>
    </dgm:pt>
    <dgm:pt modelId="{A606E3D5-B4CA-4316-97E6-18EC32F72857}" type="pres">
      <dgm:prSet presAssocID="{CC44DCCE-8D81-4D7C-A5D6-A4B31C48A764}" presName="connectorText" presStyleLbl="sibTrans2D1" presStyleIdx="4" presStyleCnt="5"/>
      <dgm:spPr/>
    </dgm:pt>
  </dgm:ptLst>
  <dgm:cxnLst>
    <dgm:cxn modelId="{13411911-C74E-407C-9EDC-A6CFEE7A4FCA}" srcId="{9D298553-6235-47D2-9062-64A3A73202FF}" destId="{CAC62CEF-A306-4C1C-98F3-DCBE3852B0F1}" srcOrd="1" destOrd="0" parTransId="{D957C25B-C74F-45DF-BA82-929F9CA5F21C}" sibTransId="{2694A2FE-A688-4B6D-A3EC-0C294129FB78}"/>
    <dgm:cxn modelId="{A3395F1C-9E4C-4A0A-9CF7-E0F706CC0F8F}" type="presOf" srcId="{CC44DCCE-8D81-4D7C-A5D6-A4B31C48A764}" destId="{A606E3D5-B4CA-4316-97E6-18EC32F72857}" srcOrd="1" destOrd="0" presId="urn:microsoft.com/office/officeart/2005/8/layout/cycle2"/>
    <dgm:cxn modelId="{C08A5160-3355-4BD2-91DC-D0B72322B405}" type="presOf" srcId="{B454CE6C-46D3-4226-BE4A-C7CD2BB5B304}" destId="{C00D2817-B034-4148-9DCC-382951B085B3}" srcOrd="1" destOrd="0" presId="urn:microsoft.com/office/officeart/2005/8/layout/cycle2"/>
    <dgm:cxn modelId="{2863DD60-B046-4154-9D73-962FD6802143}" type="presOf" srcId="{37FA477D-82F8-447E-A182-B73884155FDA}" destId="{64E0ADBD-52AC-4090-B0AC-C47FEC222EDF}" srcOrd="1" destOrd="0" presId="urn:microsoft.com/office/officeart/2005/8/layout/cycle2"/>
    <dgm:cxn modelId="{9D8BB851-FBA9-4C3B-ADF4-648CD466AE18}" type="presOf" srcId="{B454CE6C-46D3-4226-BE4A-C7CD2BB5B304}" destId="{B5C42ACD-0DAD-4F92-A639-EE6F3731D0C6}" srcOrd="0" destOrd="0" presId="urn:microsoft.com/office/officeart/2005/8/layout/cycle2"/>
    <dgm:cxn modelId="{AF398483-A2EB-4DE1-B3A9-556DE07F4CAD}" type="presOf" srcId="{0E7DD041-A8FD-4ECA-B8BB-718B47811E75}" destId="{15D8F027-F6DD-4F8B-B269-02D27E1610F0}" srcOrd="0" destOrd="0" presId="urn:microsoft.com/office/officeart/2005/8/layout/cycle2"/>
    <dgm:cxn modelId="{05688E83-73E3-42BB-BB32-E8765B3E051B}" type="presOf" srcId="{CAC62CEF-A306-4C1C-98F3-DCBE3852B0F1}" destId="{1B41BFB9-DE74-42F5-BC0D-1D493DA961D2}" srcOrd="0" destOrd="0" presId="urn:microsoft.com/office/officeart/2005/8/layout/cycle2"/>
    <dgm:cxn modelId="{E7A9A790-A738-4760-AB4C-F400224CED69}" type="presOf" srcId="{37FA477D-82F8-447E-A182-B73884155FDA}" destId="{A4FC2EC3-0318-46E4-9FBD-68A5A89DBDB1}" srcOrd="0" destOrd="0" presId="urn:microsoft.com/office/officeart/2005/8/layout/cycle2"/>
    <dgm:cxn modelId="{A2C00891-6AAE-40B0-9F35-470A1232D772}" type="presOf" srcId="{CC44DCCE-8D81-4D7C-A5D6-A4B31C48A764}" destId="{493B55B5-046E-44BD-9AEB-4191457244FE}" srcOrd="0" destOrd="0" presId="urn:microsoft.com/office/officeart/2005/8/layout/cycle2"/>
    <dgm:cxn modelId="{2013619C-6F71-4470-B82A-F61CCC3B136B}" type="presOf" srcId="{2694A2FE-A688-4B6D-A3EC-0C294129FB78}" destId="{9EC4A260-98CD-4E5D-A046-336EB2BECADA}" srcOrd="1" destOrd="0" presId="urn:microsoft.com/office/officeart/2005/8/layout/cycle2"/>
    <dgm:cxn modelId="{558329A4-83FF-4161-811F-631C0D97405A}" type="presOf" srcId="{9D298553-6235-47D2-9062-64A3A73202FF}" destId="{05F1FD4D-95BC-439B-9D0D-48F89B22803B}" srcOrd="0" destOrd="0" presId="urn:microsoft.com/office/officeart/2005/8/layout/cycle2"/>
    <dgm:cxn modelId="{84B58DAB-2386-42E4-AE51-E1532DA0063F}" srcId="{9D298553-6235-47D2-9062-64A3A73202FF}" destId="{99535E98-35E2-44E6-BFD6-7F294FAFE9C9}" srcOrd="4" destOrd="0" parTransId="{700D9AE6-BD66-4D17-BE8B-4AC0AEFD618D}" sibTransId="{CC44DCCE-8D81-4D7C-A5D6-A4B31C48A764}"/>
    <dgm:cxn modelId="{DDA10DB4-3871-4AE0-ACDB-4C48B291E84A}" type="presOf" srcId="{2A96A726-6B5E-4C88-9B1E-8BB276293715}" destId="{12D49CE7-5D27-4102-9CDE-7ECE5142C832}" srcOrd="0" destOrd="0" presId="urn:microsoft.com/office/officeart/2005/8/layout/cycle2"/>
    <dgm:cxn modelId="{79053BB5-B95D-45F5-83BB-CB555FCD7997}" srcId="{9D298553-6235-47D2-9062-64A3A73202FF}" destId="{0E7DD041-A8FD-4ECA-B8BB-718B47811E75}" srcOrd="3" destOrd="0" parTransId="{B1E53AE1-2FE5-428A-AC8F-18561CB33AE4}" sibTransId="{AE8B58B3-51FC-4CB3-861E-C5C938DB510D}"/>
    <dgm:cxn modelId="{C94168B6-4443-4854-A968-521057C652AC}" srcId="{9D298553-6235-47D2-9062-64A3A73202FF}" destId="{2F070F28-5A5D-4988-BB60-6BF80FEF9FE5}" srcOrd="0" destOrd="0" parTransId="{7D7CD158-301E-4B2D-9238-80B7B8F01D3E}" sibTransId="{B454CE6C-46D3-4226-BE4A-C7CD2BB5B304}"/>
    <dgm:cxn modelId="{D97B39B9-D6E1-4B3B-A815-DB96760F9935}" type="presOf" srcId="{AE8B58B3-51FC-4CB3-861E-C5C938DB510D}" destId="{AA2BFC4B-4421-4726-A5F2-26D8DC44B334}" srcOrd="0" destOrd="0" presId="urn:microsoft.com/office/officeart/2005/8/layout/cycle2"/>
    <dgm:cxn modelId="{2B69DCCA-554C-424B-9180-215CF3C1D0AF}" type="presOf" srcId="{AE8B58B3-51FC-4CB3-861E-C5C938DB510D}" destId="{FA76276E-D7F7-4C60-8B09-950191AC4ECF}" srcOrd="1" destOrd="0" presId="urn:microsoft.com/office/officeart/2005/8/layout/cycle2"/>
    <dgm:cxn modelId="{C36894DD-A55C-420B-B645-4468D7954479}" type="presOf" srcId="{2F070F28-5A5D-4988-BB60-6BF80FEF9FE5}" destId="{2AE66B2A-E916-4C14-AFE1-4AA3A2BC59A1}" srcOrd="0" destOrd="0" presId="urn:microsoft.com/office/officeart/2005/8/layout/cycle2"/>
    <dgm:cxn modelId="{22B032F5-ECD6-4B92-9811-A2A7BAC15E60}" srcId="{9D298553-6235-47D2-9062-64A3A73202FF}" destId="{2A96A726-6B5E-4C88-9B1E-8BB276293715}" srcOrd="2" destOrd="0" parTransId="{8097F1FF-4701-421B-A5C5-3E60C6DD6934}" sibTransId="{37FA477D-82F8-447E-A182-B73884155FDA}"/>
    <dgm:cxn modelId="{15217CF7-DA4B-40C2-A170-C724F091B0A6}" type="presOf" srcId="{99535E98-35E2-44E6-BFD6-7F294FAFE9C9}" destId="{BE7BC130-F14E-4205-85D1-C70506B8E17A}" srcOrd="0" destOrd="0" presId="urn:microsoft.com/office/officeart/2005/8/layout/cycle2"/>
    <dgm:cxn modelId="{BEC85DF9-F93E-40F2-9402-D091A9EAB1E6}" type="presOf" srcId="{2694A2FE-A688-4B6D-A3EC-0C294129FB78}" destId="{DE602A71-B529-42A0-B14B-7855F60C24DB}" srcOrd="0" destOrd="0" presId="urn:microsoft.com/office/officeart/2005/8/layout/cycle2"/>
    <dgm:cxn modelId="{F44753C5-128E-4A46-921F-53F270951848}" type="presParOf" srcId="{05F1FD4D-95BC-439B-9D0D-48F89B22803B}" destId="{2AE66B2A-E916-4C14-AFE1-4AA3A2BC59A1}" srcOrd="0" destOrd="0" presId="urn:microsoft.com/office/officeart/2005/8/layout/cycle2"/>
    <dgm:cxn modelId="{5219675A-45A5-4C37-BA08-8AEA57E2A4D0}" type="presParOf" srcId="{05F1FD4D-95BC-439B-9D0D-48F89B22803B}" destId="{B5C42ACD-0DAD-4F92-A639-EE6F3731D0C6}" srcOrd="1" destOrd="0" presId="urn:microsoft.com/office/officeart/2005/8/layout/cycle2"/>
    <dgm:cxn modelId="{C46C1DE3-4DBE-466E-ADCA-07215CD8B77B}" type="presParOf" srcId="{B5C42ACD-0DAD-4F92-A639-EE6F3731D0C6}" destId="{C00D2817-B034-4148-9DCC-382951B085B3}" srcOrd="0" destOrd="0" presId="urn:microsoft.com/office/officeart/2005/8/layout/cycle2"/>
    <dgm:cxn modelId="{56D6A815-9728-4FE7-8971-7CF76A151BCC}" type="presParOf" srcId="{05F1FD4D-95BC-439B-9D0D-48F89B22803B}" destId="{1B41BFB9-DE74-42F5-BC0D-1D493DA961D2}" srcOrd="2" destOrd="0" presId="urn:microsoft.com/office/officeart/2005/8/layout/cycle2"/>
    <dgm:cxn modelId="{C07BE3CE-577A-47E7-B8EF-E8E189BB3F1A}" type="presParOf" srcId="{05F1FD4D-95BC-439B-9D0D-48F89B22803B}" destId="{DE602A71-B529-42A0-B14B-7855F60C24DB}" srcOrd="3" destOrd="0" presId="urn:microsoft.com/office/officeart/2005/8/layout/cycle2"/>
    <dgm:cxn modelId="{1170ADE3-614C-4637-9D7D-9E6CCC363100}" type="presParOf" srcId="{DE602A71-B529-42A0-B14B-7855F60C24DB}" destId="{9EC4A260-98CD-4E5D-A046-336EB2BECADA}" srcOrd="0" destOrd="0" presId="urn:microsoft.com/office/officeart/2005/8/layout/cycle2"/>
    <dgm:cxn modelId="{2BA3112F-266F-473D-8B43-48004F7E6F6A}" type="presParOf" srcId="{05F1FD4D-95BC-439B-9D0D-48F89B22803B}" destId="{12D49CE7-5D27-4102-9CDE-7ECE5142C832}" srcOrd="4" destOrd="0" presId="urn:microsoft.com/office/officeart/2005/8/layout/cycle2"/>
    <dgm:cxn modelId="{3707F99F-F974-4EDB-BDE5-2B15EB9F86AD}" type="presParOf" srcId="{05F1FD4D-95BC-439B-9D0D-48F89B22803B}" destId="{A4FC2EC3-0318-46E4-9FBD-68A5A89DBDB1}" srcOrd="5" destOrd="0" presId="urn:microsoft.com/office/officeart/2005/8/layout/cycle2"/>
    <dgm:cxn modelId="{F5EC79DA-023D-4200-A577-A1EC0339D144}" type="presParOf" srcId="{A4FC2EC3-0318-46E4-9FBD-68A5A89DBDB1}" destId="{64E0ADBD-52AC-4090-B0AC-C47FEC222EDF}" srcOrd="0" destOrd="0" presId="urn:microsoft.com/office/officeart/2005/8/layout/cycle2"/>
    <dgm:cxn modelId="{A603FF87-89EA-48CC-AD16-228F3B41907D}" type="presParOf" srcId="{05F1FD4D-95BC-439B-9D0D-48F89B22803B}" destId="{15D8F027-F6DD-4F8B-B269-02D27E1610F0}" srcOrd="6" destOrd="0" presId="urn:microsoft.com/office/officeart/2005/8/layout/cycle2"/>
    <dgm:cxn modelId="{8CB07138-A423-4AFC-A6F5-C7D9382DFC44}" type="presParOf" srcId="{05F1FD4D-95BC-439B-9D0D-48F89B22803B}" destId="{AA2BFC4B-4421-4726-A5F2-26D8DC44B334}" srcOrd="7" destOrd="0" presId="urn:microsoft.com/office/officeart/2005/8/layout/cycle2"/>
    <dgm:cxn modelId="{A23ACCCD-E553-4954-A88C-7ACAA1D05BBE}" type="presParOf" srcId="{AA2BFC4B-4421-4726-A5F2-26D8DC44B334}" destId="{FA76276E-D7F7-4C60-8B09-950191AC4ECF}" srcOrd="0" destOrd="0" presId="urn:microsoft.com/office/officeart/2005/8/layout/cycle2"/>
    <dgm:cxn modelId="{5FEEFDAB-F133-4A80-BBF3-8503DAFD60B1}" type="presParOf" srcId="{05F1FD4D-95BC-439B-9D0D-48F89B22803B}" destId="{BE7BC130-F14E-4205-85D1-C70506B8E17A}" srcOrd="8" destOrd="0" presId="urn:microsoft.com/office/officeart/2005/8/layout/cycle2"/>
    <dgm:cxn modelId="{F94B7F71-E152-447D-A8AF-655CFB7294F8}" type="presParOf" srcId="{05F1FD4D-95BC-439B-9D0D-48F89B22803B}" destId="{493B55B5-046E-44BD-9AEB-4191457244FE}" srcOrd="9" destOrd="0" presId="urn:microsoft.com/office/officeart/2005/8/layout/cycle2"/>
    <dgm:cxn modelId="{35B099D8-5DD9-4C0E-B46D-2E32861BB964}" type="presParOf" srcId="{493B55B5-046E-44BD-9AEB-4191457244FE}" destId="{A606E3D5-B4CA-4316-97E6-18EC32F7285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D298553-6235-47D2-9062-64A3A73202FF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2F070F28-5A5D-4988-BB60-6BF80FEF9FE5}">
      <dgm:prSet phldrT="[Text]"/>
      <dgm:spPr/>
      <dgm:t>
        <a:bodyPr/>
        <a:lstStyle/>
        <a:p>
          <a:r>
            <a:rPr lang="en-CA" dirty="0"/>
            <a:t>Robot State Prediction</a:t>
          </a:r>
        </a:p>
      </dgm:t>
    </dgm:pt>
    <dgm:pt modelId="{7D7CD158-301E-4B2D-9238-80B7B8F01D3E}" type="parTrans" cxnId="{C94168B6-4443-4854-A968-521057C652AC}">
      <dgm:prSet/>
      <dgm:spPr/>
      <dgm:t>
        <a:bodyPr/>
        <a:lstStyle/>
        <a:p>
          <a:endParaRPr lang="en-CA"/>
        </a:p>
      </dgm:t>
    </dgm:pt>
    <dgm:pt modelId="{B454CE6C-46D3-4226-BE4A-C7CD2BB5B304}" type="sibTrans" cxnId="{C94168B6-4443-4854-A968-521057C652AC}">
      <dgm:prSet/>
      <dgm:spPr/>
      <dgm:t>
        <a:bodyPr/>
        <a:lstStyle/>
        <a:p>
          <a:endParaRPr lang="en-CA"/>
        </a:p>
      </dgm:t>
    </dgm:pt>
    <dgm:pt modelId="{0E7DD041-A8FD-4ECA-B8BB-718B47811E75}">
      <dgm:prSet phldrT="[Text]"/>
      <dgm:spPr/>
      <dgm:t>
        <a:bodyPr/>
        <a:lstStyle/>
        <a:p>
          <a:r>
            <a:rPr lang="en-CA" dirty="0"/>
            <a:t>Landmark Data Association</a:t>
          </a:r>
        </a:p>
      </dgm:t>
    </dgm:pt>
    <dgm:pt modelId="{B1E53AE1-2FE5-428A-AC8F-18561CB33AE4}" type="parTrans" cxnId="{79053BB5-B95D-45F5-83BB-CB555FCD7997}">
      <dgm:prSet/>
      <dgm:spPr/>
      <dgm:t>
        <a:bodyPr/>
        <a:lstStyle/>
        <a:p>
          <a:endParaRPr lang="en-CA"/>
        </a:p>
      </dgm:t>
    </dgm:pt>
    <dgm:pt modelId="{AE8B58B3-51FC-4CB3-861E-C5C938DB510D}" type="sibTrans" cxnId="{79053BB5-B95D-45F5-83BB-CB555FCD7997}">
      <dgm:prSet/>
      <dgm:spPr/>
      <dgm:t>
        <a:bodyPr/>
        <a:lstStyle/>
        <a:p>
          <a:endParaRPr lang="en-CA"/>
        </a:p>
      </dgm:t>
    </dgm:pt>
    <dgm:pt modelId="{CAC62CEF-A306-4C1C-98F3-DCBE3852B0F1}">
      <dgm:prSet phldrT="[Text]"/>
      <dgm:spPr/>
      <dgm:t>
        <a:bodyPr/>
        <a:lstStyle/>
        <a:p>
          <a:r>
            <a:rPr lang="en-CA" dirty="0"/>
            <a:t>Robot Measurement Prediction</a:t>
          </a:r>
        </a:p>
      </dgm:t>
    </dgm:pt>
    <dgm:pt modelId="{D957C25B-C74F-45DF-BA82-929F9CA5F21C}" type="parTrans" cxnId="{13411911-C74E-407C-9EDC-A6CFEE7A4FCA}">
      <dgm:prSet/>
      <dgm:spPr/>
      <dgm:t>
        <a:bodyPr/>
        <a:lstStyle/>
        <a:p>
          <a:endParaRPr lang="en-CA"/>
        </a:p>
      </dgm:t>
    </dgm:pt>
    <dgm:pt modelId="{2694A2FE-A688-4B6D-A3EC-0C294129FB78}" type="sibTrans" cxnId="{13411911-C74E-407C-9EDC-A6CFEE7A4FCA}">
      <dgm:prSet/>
      <dgm:spPr/>
      <dgm:t>
        <a:bodyPr/>
        <a:lstStyle/>
        <a:p>
          <a:endParaRPr lang="en-CA"/>
        </a:p>
      </dgm:t>
    </dgm:pt>
    <dgm:pt modelId="{2A96A726-6B5E-4C88-9B1E-8BB276293715}">
      <dgm:prSet phldrT="[Text]"/>
      <dgm:spPr/>
      <dgm:t>
        <a:bodyPr/>
        <a:lstStyle/>
        <a:p>
          <a:r>
            <a:rPr lang="en-CA" dirty="0"/>
            <a:t>Landmark Measurement</a:t>
          </a:r>
        </a:p>
      </dgm:t>
    </dgm:pt>
    <dgm:pt modelId="{8097F1FF-4701-421B-A5C5-3E60C6DD6934}" type="parTrans" cxnId="{22B032F5-ECD6-4B92-9811-A2A7BAC15E60}">
      <dgm:prSet/>
      <dgm:spPr/>
      <dgm:t>
        <a:bodyPr/>
        <a:lstStyle/>
        <a:p>
          <a:endParaRPr lang="en-CA"/>
        </a:p>
      </dgm:t>
    </dgm:pt>
    <dgm:pt modelId="{37FA477D-82F8-447E-A182-B73884155FDA}" type="sibTrans" cxnId="{22B032F5-ECD6-4B92-9811-A2A7BAC15E60}">
      <dgm:prSet/>
      <dgm:spPr/>
      <dgm:t>
        <a:bodyPr/>
        <a:lstStyle/>
        <a:p>
          <a:endParaRPr lang="en-CA"/>
        </a:p>
      </dgm:t>
    </dgm:pt>
    <dgm:pt modelId="{99535E98-35E2-44E6-BFD6-7F294FAFE9C9}">
      <dgm:prSet phldrT="[Text]"/>
      <dgm:spPr/>
      <dgm:t>
        <a:bodyPr/>
        <a:lstStyle/>
        <a:p>
          <a:r>
            <a:rPr lang="en-CA" dirty="0"/>
            <a:t>State Update</a:t>
          </a:r>
        </a:p>
      </dgm:t>
    </dgm:pt>
    <dgm:pt modelId="{700D9AE6-BD66-4D17-BE8B-4AC0AEFD618D}" type="parTrans" cxnId="{84B58DAB-2386-42E4-AE51-E1532DA0063F}">
      <dgm:prSet/>
      <dgm:spPr/>
      <dgm:t>
        <a:bodyPr/>
        <a:lstStyle/>
        <a:p>
          <a:endParaRPr lang="en-CA"/>
        </a:p>
      </dgm:t>
    </dgm:pt>
    <dgm:pt modelId="{CC44DCCE-8D81-4D7C-A5D6-A4B31C48A764}" type="sibTrans" cxnId="{84B58DAB-2386-42E4-AE51-E1532DA0063F}">
      <dgm:prSet/>
      <dgm:spPr/>
      <dgm:t>
        <a:bodyPr/>
        <a:lstStyle/>
        <a:p>
          <a:endParaRPr lang="en-CA"/>
        </a:p>
      </dgm:t>
    </dgm:pt>
    <dgm:pt modelId="{05F1FD4D-95BC-439B-9D0D-48F89B22803B}" type="pres">
      <dgm:prSet presAssocID="{9D298553-6235-47D2-9062-64A3A73202FF}" presName="cycle" presStyleCnt="0">
        <dgm:presLayoutVars>
          <dgm:dir/>
          <dgm:resizeHandles val="exact"/>
        </dgm:presLayoutVars>
      </dgm:prSet>
      <dgm:spPr/>
    </dgm:pt>
    <dgm:pt modelId="{2AE66B2A-E916-4C14-AFE1-4AA3A2BC59A1}" type="pres">
      <dgm:prSet presAssocID="{2F070F28-5A5D-4988-BB60-6BF80FEF9FE5}" presName="node" presStyleLbl="node1" presStyleIdx="0" presStyleCnt="5">
        <dgm:presLayoutVars>
          <dgm:bulletEnabled val="1"/>
        </dgm:presLayoutVars>
      </dgm:prSet>
      <dgm:spPr/>
    </dgm:pt>
    <dgm:pt modelId="{B5C42ACD-0DAD-4F92-A639-EE6F3731D0C6}" type="pres">
      <dgm:prSet presAssocID="{B454CE6C-46D3-4226-BE4A-C7CD2BB5B304}" presName="sibTrans" presStyleLbl="sibTrans2D1" presStyleIdx="0" presStyleCnt="5"/>
      <dgm:spPr/>
    </dgm:pt>
    <dgm:pt modelId="{C00D2817-B034-4148-9DCC-382951B085B3}" type="pres">
      <dgm:prSet presAssocID="{B454CE6C-46D3-4226-BE4A-C7CD2BB5B304}" presName="connectorText" presStyleLbl="sibTrans2D1" presStyleIdx="0" presStyleCnt="5"/>
      <dgm:spPr/>
    </dgm:pt>
    <dgm:pt modelId="{1B41BFB9-DE74-42F5-BC0D-1D493DA961D2}" type="pres">
      <dgm:prSet presAssocID="{CAC62CEF-A306-4C1C-98F3-DCBE3852B0F1}" presName="node" presStyleLbl="node1" presStyleIdx="1" presStyleCnt="5">
        <dgm:presLayoutVars>
          <dgm:bulletEnabled val="1"/>
        </dgm:presLayoutVars>
      </dgm:prSet>
      <dgm:spPr/>
    </dgm:pt>
    <dgm:pt modelId="{DE602A71-B529-42A0-B14B-7855F60C24DB}" type="pres">
      <dgm:prSet presAssocID="{2694A2FE-A688-4B6D-A3EC-0C294129FB78}" presName="sibTrans" presStyleLbl="sibTrans2D1" presStyleIdx="1" presStyleCnt="5"/>
      <dgm:spPr/>
    </dgm:pt>
    <dgm:pt modelId="{9EC4A260-98CD-4E5D-A046-336EB2BECADA}" type="pres">
      <dgm:prSet presAssocID="{2694A2FE-A688-4B6D-A3EC-0C294129FB78}" presName="connectorText" presStyleLbl="sibTrans2D1" presStyleIdx="1" presStyleCnt="5"/>
      <dgm:spPr/>
    </dgm:pt>
    <dgm:pt modelId="{12D49CE7-5D27-4102-9CDE-7ECE5142C832}" type="pres">
      <dgm:prSet presAssocID="{2A96A726-6B5E-4C88-9B1E-8BB276293715}" presName="node" presStyleLbl="node1" presStyleIdx="2" presStyleCnt="5">
        <dgm:presLayoutVars>
          <dgm:bulletEnabled val="1"/>
        </dgm:presLayoutVars>
      </dgm:prSet>
      <dgm:spPr/>
    </dgm:pt>
    <dgm:pt modelId="{A4FC2EC3-0318-46E4-9FBD-68A5A89DBDB1}" type="pres">
      <dgm:prSet presAssocID="{37FA477D-82F8-447E-A182-B73884155FDA}" presName="sibTrans" presStyleLbl="sibTrans2D1" presStyleIdx="2" presStyleCnt="5"/>
      <dgm:spPr/>
    </dgm:pt>
    <dgm:pt modelId="{64E0ADBD-52AC-4090-B0AC-C47FEC222EDF}" type="pres">
      <dgm:prSet presAssocID="{37FA477D-82F8-447E-A182-B73884155FDA}" presName="connectorText" presStyleLbl="sibTrans2D1" presStyleIdx="2" presStyleCnt="5"/>
      <dgm:spPr/>
    </dgm:pt>
    <dgm:pt modelId="{15D8F027-F6DD-4F8B-B269-02D27E1610F0}" type="pres">
      <dgm:prSet presAssocID="{0E7DD041-A8FD-4ECA-B8BB-718B47811E75}" presName="node" presStyleLbl="node1" presStyleIdx="3" presStyleCnt="5">
        <dgm:presLayoutVars>
          <dgm:bulletEnabled val="1"/>
        </dgm:presLayoutVars>
      </dgm:prSet>
      <dgm:spPr/>
    </dgm:pt>
    <dgm:pt modelId="{AA2BFC4B-4421-4726-A5F2-26D8DC44B334}" type="pres">
      <dgm:prSet presAssocID="{AE8B58B3-51FC-4CB3-861E-C5C938DB510D}" presName="sibTrans" presStyleLbl="sibTrans2D1" presStyleIdx="3" presStyleCnt="5"/>
      <dgm:spPr/>
    </dgm:pt>
    <dgm:pt modelId="{FA76276E-D7F7-4C60-8B09-950191AC4ECF}" type="pres">
      <dgm:prSet presAssocID="{AE8B58B3-51FC-4CB3-861E-C5C938DB510D}" presName="connectorText" presStyleLbl="sibTrans2D1" presStyleIdx="3" presStyleCnt="5"/>
      <dgm:spPr/>
    </dgm:pt>
    <dgm:pt modelId="{BE7BC130-F14E-4205-85D1-C70506B8E17A}" type="pres">
      <dgm:prSet presAssocID="{99535E98-35E2-44E6-BFD6-7F294FAFE9C9}" presName="node" presStyleLbl="node1" presStyleIdx="4" presStyleCnt="5">
        <dgm:presLayoutVars>
          <dgm:bulletEnabled val="1"/>
        </dgm:presLayoutVars>
      </dgm:prSet>
      <dgm:spPr/>
    </dgm:pt>
    <dgm:pt modelId="{493B55B5-046E-44BD-9AEB-4191457244FE}" type="pres">
      <dgm:prSet presAssocID="{CC44DCCE-8D81-4D7C-A5D6-A4B31C48A764}" presName="sibTrans" presStyleLbl="sibTrans2D1" presStyleIdx="4" presStyleCnt="5"/>
      <dgm:spPr/>
    </dgm:pt>
    <dgm:pt modelId="{A606E3D5-B4CA-4316-97E6-18EC32F72857}" type="pres">
      <dgm:prSet presAssocID="{CC44DCCE-8D81-4D7C-A5D6-A4B31C48A764}" presName="connectorText" presStyleLbl="sibTrans2D1" presStyleIdx="4" presStyleCnt="5"/>
      <dgm:spPr/>
    </dgm:pt>
  </dgm:ptLst>
  <dgm:cxnLst>
    <dgm:cxn modelId="{13411911-C74E-407C-9EDC-A6CFEE7A4FCA}" srcId="{9D298553-6235-47D2-9062-64A3A73202FF}" destId="{CAC62CEF-A306-4C1C-98F3-DCBE3852B0F1}" srcOrd="1" destOrd="0" parTransId="{D957C25B-C74F-45DF-BA82-929F9CA5F21C}" sibTransId="{2694A2FE-A688-4B6D-A3EC-0C294129FB78}"/>
    <dgm:cxn modelId="{A3395F1C-9E4C-4A0A-9CF7-E0F706CC0F8F}" type="presOf" srcId="{CC44DCCE-8D81-4D7C-A5D6-A4B31C48A764}" destId="{A606E3D5-B4CA-4316-97E6-18EC32F72857}" srcOrd="1" destOrd="0" presId="urn:microsoft.com/office/officeart/2005/8/layout/cycle2"/>
    <dgm:cxn modelId="{C08A5160-3355-4BD2-91DC-D0B72322B405}" type="presOf" srcId="{B454CE6C-46D3-4226-BE4A-C7CD2BB5B304}" destId="{C00D2817-B034-4148-9DCC-382951B085B3}" srcOrd="1" destOrd="0" presId="urn:microsoft.com/office/officeart/2005/8/layout/cycle2"/>
    <dgm:cxn modelId="{2863DD60-B046-4154-9D73-962FD6802143}" type="presOf" srcId="{37FA477D-82F8-447E-A182-B73884155FDA}" destId="{64E0ADBD-52AC-4090-B0AC-C47FEC222EDF}" srcOrd="1" destOrd="0" presId="urn:microsoft.com/office/officeart/2005/8/layout/cycle2"/>
    <dgm:cxn modelId="{9D8BB851-FBA9-4C3B-ADF4-648CD466AE18}" type="presOf" srcId="{B454CE6C-46D3-4226-BE4A-C7CD2BB5B304}" destId="{B5C42ACD-0DAD-4F92-A639-EE6F3731D0C6}" srcOrd="0" destOrd="0" presId="urn:microsoft.com/office/officeart/2005/8/layout/cycle2"/>
    <dgm:cxn modelId="{AF398483-A2EB-4DE1-B3A9-556DE07F4CAD}" type="presOf" srcId="{0E7DD041-A8FD-4ECA-B8BB-718B47811E75}" destId="{15D8F027-F6DD-4F8B-B269-02D27E1610F0}" srcOrd="0" destOrd="0" presId="urn:microsoft.com/office/officeart/2005/8/layout/cycle2"/>
    <dgm:cxn modelId="{05688E83-73E3-42BB-BB32-E8765B3E051B}" type="presOf" srcId="{CAC62CEF-A306-4C1C-98F3-DCBE3852B0F1}" destId="{1B41BFB9-DE74-42F5-BC0D-1D493DA961D2}" srcOrd="0" destOrd="0" presId="urn:microsoft.com/office/officeart/2005/8/layout/cycle2"/>
    <dgm:cxn modelId="{E7A9A790-A738-4760-AB4C-F400224CED69}" type="presOf" srcId="{37FA477D-82F8-447E-A182-B73884155FDA}" destId="{A4FC2EC3-0318-46E4-9FBD-68A5A89DBDB1}" srcOrd="0" destOrd="0" presId="urn:microsoft.com/office/officeart/2005/8/layout/cycle2"/>
    <dgm:cxn modelId="{A2C00891-6AAE-40B0-9F35-470A1232D772}" type="presOf" srcId="{CC44DCCE-8D81-4D7C-A5D6-A4B31C48A764}" destId="{493B55B5-046E-44BD-9AEB-4191457244FE}" srcOrd="0" destOrd="0" presId="urn:microsoft.com/office/officeart/2005/8/layout/cycle2"/>
    <dgm:cxn modelId="{2013619C-6F71-4470-B82A-F61CCC3B136B}" type="presOf" srcId="{2694A2FE-A688-4B6D-A3EC-0C294129FB78}" destId="{9EC4A260-98CD-4E5D-A046-336EB2BECADA}" srcOrd="1" destOrd="0" presId="urn:microsoft.com/office/officeart/2005/8/layout/cycle2"/>
    <dgm:cxn modelId="{558329A4-83FF-4161-811F-631C0D97405A}" type="presOf" srcId="{9D298553-6235-47D2-9062-64A3A73202FF}" destId="{05F1FD4D-95BC-439B-9D0D-48F89B22803B}" srcOrd="0" destOrd="0" presId="urn:microsoft.com/office/officeart/2005/8/layout/cycle2"/>
    <dgm:cxn modelId="{84B58DAB-2386-42E4-AE51-E1532DA0063F}" srcId="{9D298553-6235-47D2-9062-64A3A73202FF}" destId="{99535E98-35E2-44E6-BFD6-7F294FAFE9C9}" srcOrd="4" destOrd="0" parTransId="{700D9AE6-BD66-4D17-BE8B-4AC0AEFD618D}" sibTransId="{CC44DCCE-8D81-4D7C-A5D6-A4B31C48A764}"/>
    <dgm:cxn modelId="{DDA10DB4-3871-4AE0-ACDB-4C48B291E84A}" type="presOf" srcId="{2A96A726-6B5E-4C88-9B1E-8BB276293715}" destId="{12D49CE7-5D27-4102-9CDE-7ECE5142C832}" srcOrd="0" destOrd="0" presId="urn:microsoft.com/office/officeart/2005/8/layout/cycle2"/>
    <dgm:cxn modelId="{79053BB5-B95D-45F5-83BB-CB555FCD7997}" srcId="{9D298553-6235-47D2-9062-64A3A73202FF}" destId="{0E7DD041-A8FD-4ECA-B8BB-718B47811E75}" srcOrd="3" destOrd="0" parTransId="{B1E53AE1-2FE5-428A-AC8F-18561CB33AE4}" sibTransId="{AE8B58B3-51FC-4CB3-861E-C5C938DB510D}"/>
    <dgm:cxn modelId="{C94168B6-4443-4854-A968-521057C652AC}" srcId="{9D298553-6235-47D2-9062-64A3A73202FF}" destId="{2F070F28-5A5D-4988-BB60-6BF80FEF9FE5}" srcOrd="0" destOrd="0" parTransId="{7D7CD158-301E-4B2D-9238-80B7B8F01D3E}" sibTransId="{B454CE6C-46D3-4226-BE4A-C7CD2BB5B304}"/>
    <dgm:cxn modelId="{D97B39B9-D6E1-4B3B-A815-DB96760F9935}" type="presOf" srcId="{AE8B58B3-51FC-4CB3-861E-C5C938DB510D}" destId="{AA2BFC4B-4421-4726-A5F2-26D8DC44B334}" srcOrd="0" destOrd="0" presId="urn:microsoft.com/office/officeart/2005/8/layout/cycle2"/>
    <dgm:cxn modelId="{2B69DCCA-554C-424B-9180-215CF3C1D0AF}" type="presOf" srcId="{AE8B58B3-51FC-4CB3-861E-C5C938DB510D}" destId="{FA76276E-D7F7-4C60-8B09-950191AC4ECF}" srcOrd="1" destOrd="0" presId="urn:microsoft.com/office/officeart/2005/8/layout/cycle2"/>
    <dgm:cxn modelId="{C36894DD-A55C-420B-B645-4468D7954479}" type="presOf" srcId="{2F070F28-5A5D-4988-BB60-6BF80FEF9FE5}" destId="{2AE66B2A-E916-4C14-AFE1-4AA3A2BC59A1}" srcOrd="0" destOrd="0" presId="urn:microsoft.com/office/officeart/2005/8/layout/cycle2"/>
    <dgm:cxn modelId="{22B032F5-ECD6-4B92-9811-A2A7BAC15E60}" srcId="{9D298553-6235-47D2-9062-64A3A73202FF}" destId="{2A96A726-6B5E-4C88-9B1E-8BB276293715}" srcOrd="2" destOrd="0" parTransId="{8097F1FF-4701-421B-A5C5-3E60C6DD6934}" sibTransId="{37FA477D-82F8-447E-A182-B73884155FDA}"/>
    <dgm:cxn modelId="{15217CF7-DA4B-40C2-A170-C724F091B0A6}" type="presOf" srcId="{99535E98-35E2-44E6-BFD6-7F294FAFE9C9}" destId="{BE7BC130-F14E-4205-85D1-C70506B8E17A}" srcOrd="0" destOrd="0" presId="urn:microsoft.com/office/officeart/2005/8/layout/cycle2"/>
    <dgm:cxn modelId="{BEC85DF9-F93E-40F2-9402-D091A9EAB1E6}" type="presOf" srcId="{2694A2FE-A688-4B6D-A3EC-0C294129FB78}" destId="{DE602A71-B529-42A0-B14B-7855F60C24DB}" srcOrd="0" destOrd="0" presId="urn:microsoft.com/office/officeart/2005/8/layout/cycle2"/>
    <dgm:cxn modelId="{F44753C5-128E-4A46-921F-53F270951848}" type="presParOf" srcId="{05F1FD4D-95BC-439B-9D0D-48F89B22803B}" destId="{2AE66B2A-E916-4C14-AFE1-4AA3A2BC59A1}" srcOrd="0" destOrd="0" presId="urn:microsoft.com/office/officeart/2005/8/layout/cycle2"/>
    <dgm:cxn modelId="{5219675A-45A5-4C37-BA08-8AEA57E2A4D0}" type="presParOf" srcId="{05F1FD4D-95BC-439B-9D0D-48F89B22803B}" destId="{B5C42ACD-0DAD-4F92-A639-EE6F3731D0C6}" srcOrd="1" destOrd="0" presId="urn:microsoft.com/office/officeart/2005/8/layout/cycle2"/>
    <dgm:cxn modelId="{C46C1DE3-4DBE-466E-ADCA-07215CD8B77B}" type="presParOf" srcId="{B5C42ACD-0DAD-4F92-A639-EE6F3731D0C6}" destId="{C00D2817-B034-4148-9DCC-382951B085B3}" srcOrd="0" destOrd="0" presId="urn:microsoft.com/office/officeart/2005/8/layout/cycle2"/>
    <dgm:cxn modelId="{56D6A815-9728-4FE7-8971-7CF76A151BCC}" type="presParOf" srcId="{05F1FD4D-95BC-439B-9D0D-48F89B22803B}" destId="{1B41BFB9-DE74-42F5-BC0D-1D493DA961D2}" srcOrd="2" destOrd="0" presId="urn:microsoft.com/office/officeart/2005/8/layout/cycle2"/>
    <dgm:cxn modelId="{C07BE3CE-577A-47E7-B8EF-E8E189BB3F1A}" type="presParOf" srcId="{05F1FD4D-95BC-439B-9D0D-48F89B22803B}" destId="{DE602A71-B529-42A0-B14B-7855F60C24DB}" srcOrd="3" destOrd="0" presId="urn:microsoft.com/office/officeart/2005/8/layout/cycle2"/>
    <dgm:cxn modelId="{1170ADE3-614C-4637-9D7D-9E6CCC363100}" type="presParOf" srcId="{DE602A71-B529-42A0-B14B-7855F60C24DB}" destId="{9EC4A260-98CD-4E5D-A046-336EB2BECADA}" srcOrd="0" destOrd="0" presId="urn:microsoft.com/office/officeart/2005/8/layout/cycle2"/>
    <dgm:cxn modelId="{2BA3112F-266F-473D-8B43-48004F7E6F6A}" type="presParOf" srcId="{05F1FD4D-95BC-439B-9D0D-48F89B22803B}" destId="{12D49CE7-5D27-4102-9CDE-7ECE5142C832}" srcOrd="4" destOrd="0" presId="urn:microsoft.com/office/officeart/2005/8/layout/cycle2"/>
    <dgm:cxn modelId="{3707F99F-F974-4EDB-BDE5-2B15EB9F86AD}" type="presParOf" srcId="{05F1FD4D-95BC-439B-9D0D-48F89B22803B}" destId="{A4FC2EC3-0318-46E4-9FBD-68A5A89DBDB1}" srcOrd="5" destOrd="0" presId="urn:microsoft.com/office/officeart/2005/8/layout/cycle2"/>
    <dgm:cxn modelId="{F5EC79DA-023D-4200-A577-A1EC0339D144}" type="presParOf" srcId="{A4FC2EC3-0318-46E4-9FBD-68A5A89DBDB1}" destId="{64E0ADBD-52AC-4090-B0AC-C47FEC222EDF}" srcOrd="0" destOrd="0" presId="urn:microsoft.com/office/officeart/2005/8/layout/cycle2"/>
    <dgm:cxn modelId="{A603FF87-89EA-48CC-AD16-228F3B41907D}" type="presParOf" srcId="{05F1FD4D-95BC-439B-9D0D-48F89B22803B}" destId="{15D8F027-F6DD-4F8B-B269-02D27E1610F0}" srcOrd="6" destOrd="0" presId="urn:microsoft.com/office/officeart/2005/8/layout/cycle2"/>
    <dgm:cxn modelId="{8CB07138-A423-4AFC-A6F5-C7D9382DFC44}" type="presParOf" srcId="{05F1FD4D-95BC-439B-9D0D-48F89B22803B}" destId="{AA2BFC4B-4421-4726-A5F2-26D8DC44B334}" srcOrd="7" destOrd="0" presId="urn:microsoft.com/office/officeart/2005/8/layout/cycle2"/>
    <dgm:cxn modelId="{A23ACCCD-E553-4954-A88C-7ACAA1D05BBE}" type="presParOf" srcId="{AA2BFC4B-4421-4726-A5F2-26D8DC44B334}" destId="{FA76276E-D7F7-4C60-8B09-950191AC4ECF}" srcOrd="0" destOrd="0" presId="urn:microsoft.com/office/officeart/2005/8/layout/cycle2"/>
    <dgm:cxn modelId="{5FEEFDAB-F133-4A80-BBF3-8503DAFD60B1}" type="presParOf" srcId="{05F1FD4D-95BC-439B-9D0D-48F89B22803B}" destId="{BE7BC130-F14E-4205-85D1-C70506B8E17A}" srcOrd="8" destOrd="0" presId="urn:microsoft.com/office/officeart/2005/8/layout/cycle2"/>
    <dgm:cxn modelId="{F94B7F71-E152-447D-A8AF-655CFB7294F8}" type="presParOf" srcId="{05F1FD4D-95BC-439B-9D0D-48F89B22803B}" destId="{493B55B5-046E-44BD-9AEB-4191457244FE}" srcOrd="9" destOrd="0" presId="urn:microsoft.com/office/officeart/2005/8/layout/cycle2"/>
    <dgm:cxn modelId="{35B099D8-5DD9-4C0E-B46D-2E32861BB964}" type="presParOf" srcId="{493B55B5-046E-44BD-9AEB-4191457244FE}" destId="{A606E3D5-B4CA-4316-97E6-18EC32F7285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B48DA1-180A-49F6-93B2-B8E0C2EACA50}">
      <dsp:nvSpPr>
        <dsp:cNvPr id="0" name=""/>
        <dsp:cNvSpPr/>
      </dsp:nvSpPr>
      <dsp:spPr>
        <a:xfrm>
          <a:off x="2016107" y="658812"/>
          <a:ext cx="1235074" cy="1235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kern="1200" dirty="0"/>
            <a:t>Localize</a:t>
          </a:r>
        </a:p>
      </dsp:txBody>
      <dsp:txXfrm>
        <a:off x="2016107" y="658812"/>
        <a:ext cx="1235074" cy="1235074"/>
      </dsp:txXfrm>
    </dsp:sp>
    <dsp:sp modelId="{460CC29C-6169-47E0-9DCF-A27DDEEB2268}">
      <dsp:nvSpPr>
        <dsp:cNvPr id="0" name=""/>
        <dsp:cNvSpPr/>
      </dsp:nvSpPr>
      <dsp:spPr>
        <a:xfrm>
          <a:off x="356645" y="7395"/>
          <a:ext cx="2537908" cy="2537908"/>
        </a:xfrm>
        <a:prstGeom prst="circularArrow">
          <a:avLst>
            <a:gd name="adj1" fmla="val 9490"/>
            <a:gd name="adj2" fmla="val 685584"/>
            <a:gd name="adj3" fmla="val 7847711"/>
            <a:gd name="adj4" fmla="val 2266705"/>
            <a:gd name="adj5" fmla="val 1107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52C080-6F80-4BE8-AC20-9F61C8BB2D20}">
      <dsp:nvSpPr>
        <dsp:cNvPr id="0" name=""/>
        <dsp:cNvSpPr/>
      </dsp:nvSpPr>
      <dsp:spPr>
        <a:xfrm>
          <a:off x="17" y="658812"/>
          <a:ext cx="1235074" cy="1235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kern="1200" dirty="0"/>
            <a:t>Map</a:t>
          </a:r>
        </a:p>
      </dsp:txBody>
      <dsp:txXfrm>
        <a:off x="17" y="658812"/>
        <a:ext cx="1235074" cy="1235074"/>
      </dsp:txXfrm>
    </dsp:sp>
    <dsp:sp modelId="{0C2FABC8-1A11-4423-942B-0C5CECC251BE}">
      <dsp:nvSpPr>
        <dsp:cNvPr id="0" name=""/>
        <dsp:cNvSpPr/>
      </dsp:nvSpPr>
      <dsp:spPr>
        <a:xfrm>
          <a:off x="356645" y="7395"/>
          <a:ext cx="2537908" cy="2537908"/>
        </a:xfrm>
        <a:prstGeom prst="circularArrow">
          <a:avLst>
            <a:gd name="adj1" fmla="val 9490"/>
            <a:gd name="adj2" fmla="val 685584"/>
            <a:gd name="adj3" fmla="val 18647711"/>
            <a:gd name="adj4" fmla="val 13066705"/>
            <a:gd name="adj5" fmla="val 1107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E66B2A-E916-4C14-AFE1-4AA3A2BC59A1}">
      <dsp:nvSpPr>
        <dsp:cNvPr id="0" name=""/>
        <dsp:cNvSpPr/>
      </dsp:nvSpPr>
      <dsp:spPr>
        <a:xfrm>
          <a:off x="2210023" y="1892"/>
          <a:ext cx="1307416" cy="13074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 dirty="0"/>
            <a:t>State Prediction</a:t>
          </a:r>
        </a:p>
      </dsp:txBody>
      <dsp:txXfrm>
        <a:off x="2401490" y="193359"/>
        <a:ext cx="924482" cy="924482"/>
      </dsp:txXfrm>
    </dsp:sp>
    <dsp:sp modelId="{B5C42ACD-0DAD-4F92-A639-EE6F3731D0C6}">
      <dsp:nvSpPr>
        <dsp:cNvPr id="0" name=""/>
        <dsp:cNvSpPr/>
      </dsp:nvSpPr>
      <dsp:spPr>
        <a:xfrm rot="2160000">
          <a:off x="3476121" y="1006161"/>
          <a:ext cx="347563" cy="4412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000" kern="1200"/>
        </a:p>
      </dsp:txBody>
      <dsp:txXfrm>
        <a:off x="3486078" y="1063768"/>
        <a:ext cx="243294" cy="264751"/>
      </dsp:txXfrm>
    </dsp:sp>
    <dsp:sp modelId="{1B41BFB9-DE74-42F5-BC0D-1D493DA961D2}">
      <dsp:nvSpPr>
        <dsp:cNvPr id="0" name=""/>
        <dsp:cNvSpPr/>
      </dsp:nvSpPr>
      <dsp:spPr>
        <a:xfrm>
          <a:off x="3798283" y="1155830"/>
          <a:ext cx="1307416" cy="13074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 dirty="0"/>
            <a:t>Measurement Prediction</a:t>
          </a:r>
        </a:p>
      </dsp:txBody>
      <dsp:txXfrm>
        <a:off x="3989750" y="1347297"/>
        <a:ext cx="924482" cy="924482"/>
      </dsp:txXfrm>
    </dsp:sp>
    <dsp:sp modelId="{DE602A71-B529-42A0-B14B-7855F60C24DB}">
      <dsp:nvSpPr>
        <dsp:cNvPr id="0" name=""/>
        <dsp:cNvSpPr/>
      </dsp:nvSpPr>
      <dsp:spPr>
        <a:xfrm rot="6480000">
          <a:off x="3977918" y="2513112"/>
          <a:ext cx="347563" cy="4412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000" kern="1200"/>
        </a:p>
      </dsp:txBody>
      <dsp:txXfrm rot="10800000">
        <a:off x="4046163" y="2551780"/>
        <a:ext cx="243294" cy="264751"/>
      </dsp:txXfrm>
    </dsp:sp>
    <dsp:sp modelId="{12D49CE7-5D27-4102-9CDE-7ECE5142C832}">
      <dsp:nvSpPr>
        <dsp:cNvPr id="0" name=""/>
        <dsp:cNvSpPr/>
      </dsp:nvSpPr>
      <dsp:spPr>
        <a:xfrm>
          <a:off x="3191622" y="3022942"/>
          <a:ext cx="1307416" cy="13074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 dirty="0"/>
            <a:t>Measurement</a:t>
          </a:r>
        </a:p>
      </dsp:txBody>
      <dsp:txXfrm>
        <a:off x="3383089" y="3214409"/>
        <a:ext cx="924482" cy="924482"/>
      </dsp:txXfrm>
    </dsp:sp>
    <dsp:sp modelId="{A4FC2EC3-0318-46E4-9FBD-68A5A89DBDB1}">
      <dsp:nvSpPr>
        <dsp:cNvPr id="0" name=""/>
        <dsp:cNvSpPr/>
      </dsp:nvSpPr>
      <dsp:spPr>
        <a:xfrm rot="10800000">
          <a:off x="2699786" y="3456024"/>
          <a:ext cx="347563" cy="4412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000" kern="1200"/>
        </a:p>
      </dsp:txBody>
      <dsp:txXfrm rot="10800000">
        <a:off x="2804055" y="3544275"/>
        <a:ext cx="243294" cy="264751"/>
      </dsp:txXfrm>
    </dsp:sp>
    <dsp:sp modelId="{15D8F027-F6DD-4F8B-B269-02D27E1610F0}">
      <dsp:nvSpPr>
        <dsp:cNvPr id="0" name=""/>
        <dsp:cNvSpPr/>
      </dsp:nvSpPr>
      <dsp:spPr>
        <a:xfrm>
          <a:off x="1228424" y="3022942"/>
          <a:ext cx="1307416" cy="13074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 dirty="0"/>
            <a:t>Data Association</a:t>
          </a:r>
        </a:p>
      </dsp:txBody>
      <dsp:txXfrm>
        <a:off x="1419891" y="3214409"/>
        <a:ext cx="924482" cy="924482"/>
      </dsp:txXfrm>
    </dsp:sp>
    <dsp:sp modelId="{AA2BFC4B-4421-4726-A5F2-26D8DC44B334}">
      <dsp:nvSpPr>
        <dsp:cNvPr id="0" name=""/>
        <dsp:cNvSpPr/>
      </dsp:nvSpPr>
      <dsp:spPr>
        <a:xfrm rot="15120000">
          <a:off x="1408059" y="2531823"/>
          <a:ext cx="347563" cy="4412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000" kern="1200"/>
        </a:p>
      </dsp:txBody>
      <dsp:txXfrm rot="10800000">
        <a:off x="1476304" y="2669657"/>
        <a:ext cx="243294" cy="264751"/>
      </dsp:txXfrm>
    </dsp:sp>
    <dsp:sp modelId="{BE7BC130-F14E-4205-85D1-C70506B8E17A}">
      <dsp:nvSpPr>
        <dsp:cNvPr id="0" name=""/>
        <dsp:cNvSpPr/>
      </dsp:nvSpPr>
      <dsp:spPr>
        <a:xfrm>
          <a:off x="621763" y="1155830"/>
          <a:ext cx="1307416" cy="13074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 dirty="0"/>
            <a:t>Update</a:t>
          </a:r>
        </a:p>
      </dsp:txBody>
      <dsp:txXfrm>
        <a:off x="813230" y="1347297"/>
        <a:ext cx="924482" cy="924482"/>
      </dsp:txXfrm>
    </dsp:sp>
    <dsp:sp modelId="{493B55B5-046E-44BD-9AEB-4191457244FE}">
      <dsp:nvSpPr>
        <dsp:cNvPr id="0" name=""/>
        <dsp:cNvSpPr/>
      </dsp:nvSpPr>
      <dsp:spPr>
        <a:xfrm rot="19440000">
          <a:off x="1887861" y="1017724"/>
          <a:ext cx="347563" cy="4412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000" kern="1200"/>
        </a:p>
      </dsp:txBody>
      <dsp:txXfrm>
        <a:off x="1897818" y="1136619"/>
        <a:ext cx="243294" cy="2647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E66B2A-E916-4C14-AFE1-4AA3A2BC59A1}">
      <dsp:nvSpPr>
        <dsp:cNvPr id="0" name=""/>
        <dsp:cNvSpPr/>
      </dsp:nvSpPr>
      <dsp:spPr>
        <a:xfrm>
          <a:off x="2210023" y="1892"/>
          <a:ext cx="1307416" cy="13074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 dirty="0"/>
            <a:t>Robot State Prediction</a:t>
          </a:r>
        </a:p>
      </dsp:txBody>
      <dsp:txXfrm>
        <a:off x="2401490" y="193359"/>
        <a:ext cx="924482" cy="924482"/>
      </dsp:txXfrm>
    </dsp:sp>
    <dsp:sp modelId="{B5C42ACD-0DAD-4F92-A639-EE6F3731D0C6}">
      <dsp:nvSpPr>
        <dsp:cNvPr id="0" name=""/>
        <dsp:cNvSpPr/>
      </dsp:nvSpPr>
      <dsp:spPr>
        <a:xfrm rot="2160000">
          <a:off x="3476121" y="1006161"/>
          <a:ext cx="347563" cy="4412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000" kern="1200"/>
        </a:p>
      </dsp:txBody>
      <dsp:txXfrm>
        <a:off x="3486078" y="1063768"/>
        <a:ext cx="243294" cy="264751"/>
      </dsp:txXfrm>
    </dsp:sp>
    <dsp:sp modelId="{1B41BFB9-DE74-42F5-BC0D-1D493DA961D2}">
      <dsp:nvSpPr>
        <dsp:cNvPr id="0" name=""/>
        <dsp:cNvSpPr/>
      </dsp:nvSpPr>
      <dsp:spPr>
        <a:xfrm>
          <a:off x="3798283" y="1155830"/>
          <a:ext cx="1307416" cy="13074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 dirty="0"/>
            <a:t>Robot Measurement Prediction</a:t>
          </a:r>
        </a:p>
      </dsp:txBody>
      <dsp:txXfrm>
        <a:off x="3989750" y="1347297"/>
        <a:ext cx="924482" cy="924482"/>
      </dsp:txXfrm>
    </dsp:sp>
    <dsp:sp modelId="{DE602A71-B529-42A0-B14B-7855F60C24DB}">
      <dsp:nvSpPr>
        <dsp:cNvPr id="0" name=""/>
        <dsp:cNvSpPr/>
      </dsp:nvSpPr>
      <dsp:spPr>
        <a:xfrm rot="6480000">
          <a:off x="3977918" y="2513112"/>
          <a:ext cx="347563" cy="4412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000" kern="1200"/>
        </a:p>
      </dsp:txBody>
      <dsp:txXfrm rot="10800000">
        <a:off x="4046163" y="2551780"/>
        <a:ext cx="243294" cy="264751"/>
      </dsp:txXfrm>
    </dsp:sp>
    <dsp:sp modelId="{12D49CE7-5D27-4102-9CDE-7ECE5142C832}">
      <dsp:nvSpPr>
        <dsp:cNvPr id="0" name=""/>
        <dsp:cNvSpPr/>
      </dsp:nvSpPr>
      <dsp:spPr>
        <a:xfrm>
          <a:off x="3191622" y="3022942"/>
          <a:ext cx="1307416" cy="13074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 dirty="0"/>
            <a:t>Landmark Measurement</a:t>
          </a:r>
        </a:p>
      </dsp:txBody>
      <dsp:txXfrm>
        <a:off x="3383089" y="3214409"/>
        <a:ext cx="924482" cy="924482"/>
      </dsp:txXfrm>
    </dsp:sp>
    <dsp:sp modelId="{A4FC2EC3-0318-46E4-9FBD-68A5A89DBDB1}">
      <dsp:nvSpPr>
        <dsp:cNvPr id="0" name=""/>
        <dsp:cNvSpPr/>
      </dsp:nvSpPr>
      <dsp:spPr>
        <a:xfrm rot="10800000">
          <a:off x="2699786" y="3456024"/>
          <a:ext cx="347563" cy="4412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000" kern="1200"/>
        </a:p>
      </dsp:txBody>
      <dsp:txXfrm rot="10800000">
        <a:off x="2804055" y="3544275"/>
        <a:ext cx="243294" cy="264751"/>
      </dsp:txXfrm>
    </dsp:sp>
    <dsp:sp modelId="{15D8F027-F6DD-4F8B-B269-02D27E1610F0}">
      <dsp:nvSpPr>
        <dsp:cNvPr id="0" name=""/>
        <dsp:cNvSpPr/>
      </dsp:nvSpPr>
      <dsp:spPr>
        <a:xfrm>
          <a:off x="1228424" y="3022942"/>
          <a:ext cx="1307416" cy="13074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 dirty="0"/>
            <a:t>Landmark Data Association</a:t>
          </a:r>
        </a:p>
      </dsp:txBody>
      <dsp:txXfrm>
        <a:off x="1419891" y="3214409"/>
        <a:ext cx="924482" cy="924482"/>
      </dsp:txXfrm>
    </dsp:sp>
    <dsp:sp modelId="{AA2BFC4B-4421-4726-A5F2-26D8DC44B334}">
      <dsp:nvSpPr>
        <dsp:cNvPr id="0" name=""/>
        <dsp:cNvSpPr/>
      </dsp:nvSpPr>
      <dsp:spPr>
        <a:xfrm rot="15120000">
          <a:off x="1408059" y="2531823"/>
          <a:ext cx="347563" cy="4412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000" kern="1200"/>
        </a:p>
      </dsp:txBody>
      <dsp:txXfrm rot="10800000">
        <a:off x="1476304" y="2669657"/>
        <a:ext cx="243294" cy="264751"/>
      </dsp:txXfrm>
    </dsp:sp>
    <dsp:sp modelId="{BE7BC130-F14E-4205-85D1-C70506B8E17A}">
      <dsp:nvSpPr>
        <dsp:cNvPr id="0" name=""/>
        <dsp:cNvSpPr/>
      </dsp:nvSpPr>
      <dsp:spPr>
        <a:xfrm>
          <a:off x="621763" y="1155830"/>
          <a:ext cx="1307416" cy="13074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 dirty="0"/>
            <a:t>State Update</a:t>
          </a:r>
        </a:p>
      </dsp:txBody>
      <dsp:txXfrm>
        <a:off x="813230" y="1347297"/>
        <a:ext cx="924482" cy="924482"/>
      </dsp:txXfrm>
    </dsp:sp>
    <dsp:sp modelId="{493B55B5-046E-44BD-9AEB-4191457244FE}">
      <dsp:nvSpPr>
        <dsp:cNvPr id="0" name=""/>
        <dsp:cNvSpPr/>
      </dsp:nvSpPr>
      <dsp:spPr>
        <a:xfrm rot="19440000">
          <a:off x="1887861" y="1017724"/>
          <a:ext cx="347563" cy="4412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000" kern="1200"/>
        </a:p>
      </dsp:txBody>
      <dsp:txXfrm>
        <a:off x="1897818" y="1136619"/>
        <a:ext cx="243294" cy="2647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400402-E0C9-48F1-94A6-58B11A716F92}" type="datetimeFigureOut">
              <a:rPr lang="en-CA" smtClean="0"/>
              <a:t>2019-01-14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1C27D6-EE64-4AA5-8A7A-6F8C9AFB856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111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Localizing – method of determining pose (position and orientation) of the mapping sensor</a:t>
            </a:r>
          </a:p>
          <a:p>
            <a:r>
              <a:rPr lang="en-CA" dirty="0"/>
              <a:t>Mapping – involves determining the position of features in the environment, relative to the mapping sensor</a:t>
            </a:r>
            <a:br>
              <a:rPr lang="en-CA" dirty="0"/>
            </a:br>
            <a:br>
              <a:rPr lang="en-CA" dirty="0"/>
            </a:br>
            <a:r>
              <a:rPr lang="en-CA" dirty="0"/>
              <a:t>- SLAM is difficult problem to complete, as robot path and map are both unknown but required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C27D6-EE64-4AA5-8A7A-6F8C9AFB8567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71160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- ML is only briefly discussed later in the presentation in the implementation section due to the previous presentation on the estimator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C27D6-EE64-4AA5-8A7A-6F8C9AFB8567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2676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Right flow chart, defines cycle specific to robotics</a:t>
            </a:r>
          </a:p>
          <a:p>
            <a:pPr marL="628650" lvl="1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C27D6-EE64-4AA5-8A7A-6F8C9AFB8567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8019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- Since, unable to successfully implement the algorithm on the Microsoft Kinect data, the focus of the presentation will be on the external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C27D6-EE64-4AA5-8A7A-6F8C9AFB8567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37589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- In addition to EKF SLAM necessary data, authors provided 3 tools to load and sample the collected data and animate the found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C27D6-EE64-4AA5-8A7A-6F8C9AFB8567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9030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Included occlusions could act as a means to validate EKF SLAM results</a:t>
            </a:r>
          </a:p>
          <a:p>
            <a:pPr marL="628650" lvl="1" indent="-171450">
              <a:buFontTx/>
              <a:buChar char="-"/>
            </a:pPr>
            <a:r>
              <a:rPr lang="en-CA" dirty="0"/>
              <a:t>Obviously, the robot cannot be located beyond the barrier wall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C27D6-EE64-4AA5-8A7A-6F8C9AFB8567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36970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- Pseudocode provided in and modified from [2]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C27D6-EE64-4AA5-8A7A-6F8C9AFB8567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87928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Due to the brittleness of the ML association process, mainly in confusing landmarks, the observed landmark had to be ensured as significantly difference and far from other previously mapped landmarks [2]</a:t>
            </a:r>
          </a:p>
          <a:p>
            <a:pPr marL="628650" lvl="1" indent="-171450">
              <a:buFontTx/>
              <a:buChar char="-"/>
            </a:pPr>
            <a:r>
              <a:rPr lang="en-CA" dirty="0"/>
              <a:t>Minimized the probability of associating poorly due to errors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C27D6-EE64-4AA5-8A7A-6F8C9AFB8567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53302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Although run time is dependent on the data association levels, number of measurements, etc. </a:t>
            </a:r>
          </a:p>
          <a:p>
            <a:pPr marL="171450" indent="-171450">
              <a:buFontTx/>
              <a:buChar char="-"/>
            </a:pPr>
            <a:r>
              <a:rPr lang="en-CA" dirty="0"/>
              <a:t>Error is greater than size of 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C27D6-EE64-4AA5-8A7A-6F8C9AFB8567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9763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C27D6-EE64-4AA5-8A7A-6F8C9AFB8567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22138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Observe significant improvement in results</a:t>
            </a:r>
          </a:p>
          <a:p>
            <a:pPr marL="171450" indent="-171450">
              <a:buFontTx/>
              <a:buChar char="-"/>
            </a:pPr>
            <a:r>
              <a:rPr lang="en-CA" dirty="0"/>
              <a:t>Decrease in error and increase in </a:t>
            </a:r>
            <a:r>
              <a:rPr lang="en-CA"/>
              <a:t>processing speed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C27D6-EE64-4AA5-8A7A-6F8C9AFB8567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2122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C27D6-EE64-4AA5-8A7A-6F8C9AFB8567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19896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sz="1200" dirty="0"/>
              <a:t>Not exactly real-time, as performed in discrete intervals</a:t>
            </a:r>
            <a:endParaRPr lang="en-CA" dirty="0"/>
          </a:p>
          <a:p>
            <a:pPr marL="171450" indent="-171450">
              <a:buFontTx/>
              <a:buChar char="-"/>
            </a:pPr>
            <a:r>
              <a:rPr lang="en-CA" dirty="0"/>
              <a:t>Initially Kinect was moved manually with later hopes of being fixed on a 4-wheel cart (without wheel encoders)</a:t>
            </a:r>
          </a:p>
          <a:p>
            <a:pPr marL="171450" indent="-171450">
              <a:buFontTx/>
              <a:buChar char="-"/>
            </a:pPr>
            <a:r>
              <a:rPr lang="en-CA" dirty="0"/>
              <a:t>Although unsuccessful, process still discussed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C27D6-EE64-4AA5-8A7A-6F8C9AFB8567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48452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C27D6-EE64-4AA5-8A7A-6F8C9AFB8567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69743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dirty="0"/>
              <a:t>Both cameras were calibrated to obtain their individual </a:t>
            </a:r>
            <a:r>
              <a:rPr lang="en-CA" dirty="0" err="1"/>
              <a:t>intrinsics</a:t>
            </a:r>
            <a:r>
              <a:rPr lang="en-CA" dirty="0"/>
              <a:t> and </a:t>
            </a:r>
            <a:r>
              <a:rPr lang="en-CA" dirty="0" err="1"/>
              <a:t>extrinsics</a:t>
            </a:r>
            <a:endParaRPr lang="en-CA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dirty="0"/>
              <a:t>Straight line motion meant that the odometry was solely forward velocity with not angular influence</a:t>
            </a:r>
          </a:p>
          <a:p>
            <a:pPr marL="0" indent="0">
              <a:buFontTx/>
              <a:buNone/>
            </a:pPr>
            <a:endParaRPr lang="en-CA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dirty="0"/>
              <a:t>Since observing wall, </a:t>
            </a:r>
            <a:r>
              <a:rPr lang="en-CA" sz="1200" dirty="0"/>
              <a:t>deemed sufficient to use principal point as not expected large deviations in depth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sz="1200" dirty="0"/>
              <a:t>Still needed to perform data association steps</a:t>
            </a:r>
          </a:p>
          <a:p>
            <a:pPr marL="0" indent="0">
              <a:buFontTx/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C27D6-EE64-4AA5-8A7A-6F8C9AFB8567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88852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Assumed no bearing motion, therefore, no change in Y Position</a:t>
            </a:r>
          </a:p>
          <a:p>
            <a:pPr marL="628650" lvl="1" indent="-171450">
              <a:buFontTx/>
              <a:buChar char="-"/>
            </a:pPr>
            <a:r>
              <a:rPr lang="en-CA" dirty="0"/>
              <a:t>Although, realistically, there is possibility of bearing change</a:t>
            </a:r>
          </a:p>
          <a:p>
            <a:pPr marL="171450" lvl="0" indent="-171450">
              <a:buFontTx/>
              <a:buChar char="-"/>
            </a:pPr>
            <a:r>
              <a:rPr lang="en-CA" dirty="0"/>
              <a:t>Observed forward motion of sensor, however incorrect identification of landmarks</a:t>
            </a:r>
          </a:p>
          <a:p>
            <a:pPr marL="628650" lvl="1" indent="-171450">
              <a:buFontTx/>
              <a:buChar char="-"/>
            </a:pPr>
            <a:r>
              <a:rPr lang="en-CA" dirty="0"/>
              <a:t>This could possibly be due to the images taken and using the principal point as the target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C27D6-EE64-4AA5-8A7A-6F8C9AFB8567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91435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Assumed no bearing motion, therefore, no change in Y Position</a:t>
            </a:r>
          </a:p>
          <a:p>
            <a:pPr marL="628650" lvl="1" indent="-171450">
              <a:buFontTx/>
              <a:buChar char="-"/>
            </a:pPr>
            <a:r>
              <a:rPr lang="en-CA" dirty="0"/>
              <a:t>Although, realistically, there is possibility of bearing change</a:t>
            </a:r>
          </a:p>
          <a:p>
            <a:pPr marL="171450" lvl="0" indent="-171450">
              <a:buFontTx/>
              <a:buChar char="-"/>
            </a:pPr>
            <a:r>
              <a:rPr lang="en-CA" dirty="0"/>
              <a:t>Observed forward motion of sensor, however incorrect identification of landmarks</a:t>
            </a:r>
          </a:p>
          <a:p>
            <a:pPr marL="628650" lvl="1" indent="-171450">
              <a:buFontTx/>
              <a:buChar char="-"/>
            </a:pPr>
            <a:r>
              <a:rPr lang="en-CA" dirty="0"/>
              <a:t>This could possibly be due to the images taken and using the principal point as the target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C27D6-EE64-4AA5-8A7A-6F8C9AFB8567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68941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Assumed no bearing motion, therefore, no change in Y Position</a:t>
            </a:r>
          </a:p>
          <a:p>
            <a:pPr marL="628650" lvl="1" indent="-171450">
              <a:buFontTx/>
              <a:buChar char="-"/>
            </a:pPr>
            <a:r>
              <a:rPr lang="en-CA" dirty="0"/>
              <a:t>Although, realistically, there is possibility of bearing change</a:t>
            </a:r>
          </a:p>
          <a:p>
            <a:pPr marL="171450" lvl="0" indent="-171450">
              <a:buFontTx/>
              <a:buChar char="-"/>
            </a:pPr>
            <a:r>
              <a:rPr lang="en-CA" dirty="0"/>
              <a:t>Observed forward motion of sensor, however incorrect identification of landmarks</a:t>
            </a:r>
          </a:p>
          <a:p>
            <a:pPr marL="628650" lvl="1" indent="-171450">
              <a:buFontTx/>
              <a:buChar char="-"/>
            </a:pPr>
            <a:r>
              <a:rPr lang="en-CA" dirty="0"/>
              <a:t>This could possibly be due to the images taken and using the principal point as the target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C27D6-EE64-4AA5-8A7A-6F8C9AFB8567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7181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Since implemented visual odometry methods, motion was not restricted to be in a straight line</a:t>
            </a:r>
          </a:p>
          <a:p>
            <a:pPr marL="171450" indent="-171450">
              <a:buFontTx/>
              <a:buChar char="-"/>
            </a:pPr>
            <a:r>
              <a:rPr lang="en-CA" dirty="0"/>
              <a:t>Algorithm failed to identify targets unless distinct contrast therefore against black background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dirty="0"/>
              <a:t>Due to nonlinearity of motion, EKF SLAM algorithm applied</a:t>
            </a:r>
          </a:p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C27D6-EE64-4AA5-8A7A-6F8C9AFB8567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30296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CA" dirty="0"/>
              <a:t>- Since implemented visual odometry methods, motion was not restricted to be in a straight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C27D6-EE64-4AA5-8A7A-6F8C9AFB8567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12749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Have not tested latter, but expect it to work</a:t>
            </a:r>
          </a:p>
          <a:p>
            <a:pPr marL="171450" indent="-171450">
              <a:buFontTx/>
              <a:buChar char="-"/>
            </a:pPr>
            <a:r>
              <a:rPr lang="en-CA" dirty="0"/>
              <a:t>However, may not be efficient as required additional pre-processing steps to determine initial 3D camera coordinates (i.e. camera </a:t>
            </a:r>
            <a:r>
              <a:rPr lang="en-CA"/>
              <a:t>coordinate frame)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C27D6-EE64-4AA5-8A7A-6F8C9AFB8567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3232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Can limit the number of landmarks by selecting only those nearby the sensor therefore, reducing the number of iterations necessary for a complete solution</a:t>
            </a:r>
          </a:p>
          <a:p>
            <a:pPr marL="628650" lvl="1" indent="-171450">
              <a:buFontTx/>
              <a:buChar char="-"/>
            </a:pPr>
            <a:r>
              <a:rPr lang="en-CA" dirty="0"/>
              <a:t>Limit to those within maximum observation range and field of view</a:t>
            </a:r>
          </a:p>
          <a:p>
            <a:pPr marL="628650" lvl="1" indent="-171450">
              <a:buFontTx/>
              <a:buChar char="-"/>
            </a:pPr>
            <a:endParaRPr lang="en-CA" dirty="0"/>
          </a:p>
          <a:p>
            <a:pPr marL="171450" lvl="0" indent="-171450">
              <a:buFontTx/>
              <a:buChar char="-"/>
            </a:pPr>
            <a:r>
              <a:rPr lang="en-CA" dirty="0"/>
              <a:t>However, it should be noted that making such changes to the number and placement of landmarks in the environment can result in poor estimation of the pose [2]</a:t>
            </a:r>
          </a:p>
          <a:p>
            <a:pPr marL="628650" lvl="1" indent="-171450">
              <a:buFontTx/>
              <a:buChar char="-"/>
            </a:pPr>
            <a:r>
              <a:rPr lang="en-CA" dirty="0"/>
              <a:t>This too is a chicken and egg problem – Sparser environment causes EKF SLAM to struggle performing localization, while denser environment causes landmark confusion</a:t>
            </a:r>
          </a:p>
          <a:p>
            <a:pPr marL="628650" lvl="1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C27D6-EE64-4AA5-8A7A-6F8C9AFB8567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8139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Dead reckoning – process of determining pose relative to previous using differential data (such as odometry)</a:t>
            </a:r>
          </a:p>
          <a:p>
            <a:endParaRPr lang="en-CA" dirty="0"/>
          </a:p>
          <a:p>
            <a:r>
              <a:rPr lang="en-CA" dirty="0"/>
              <a:t>- As observed, uncertainty increases with each motion of the agent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C27D6-EE64-4AA5-8A7A-6F8C9AFB8567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2732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Dead reckoning – process of determining pose relative to previous using differential data (such as odometry)</a:t>
            </a:r>
          </a:p>
          <a:p>
            <a:endParaRPr lang="en-CA" dirty="0"/>
          </a:p>
          <a:p>
            <a:r>
              <a:rPr lang="en-CA" dirty="0"/>
              <a:t>- As observed, uncertainty increases with each motion of the agent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C27D6-EE64-4AA5-8A7A-6F8C9AFB8567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6908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C27D6-EE64-4AA5-8A7A-6F8C9AFB8567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6804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EKF is not entirely the linearized version of the KF, as there exist underlying differences in beliefs </a:t>
            </a:r>
          </a:p>
          <a:p>
            <a:pPr marL="628650" lvl="1" indent="-171450">
              <a:buFontTx/>
              <a:buChar char="-"/>
            </a:pPr>
            <a:r>
              <a:rPr lang="en-CA" dirty="0"/>
              <a:t>However, not further discussed in presentation and instead can be better understood in [2]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C27D6-EE64-4AA5-8A7A-6F8C9AFB8567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179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g and h are nonlinear functions with Jacobians G and H</a:t>
            </a:r>
          </a:p>
          <a:p>
            <a:pPr marL="171450" indent="-171450">
              <a:buFontTx/>
              <a:buChar char="-"/>
            </a:pPr>
            <a:r>
              <a:rPr lang="en-CA" dirty="0" err="1"/>
              <a:t>Z_t</a:t>
            </a:r>
            <a:r>
              <a:rPr lang="en-CA" dirty="0"/>
              <a:t> is the measurement </a:t>
            </a:r>
          </a:p>
          <a:p>
            <a:pPr marL="171450" indent="-171450">
              <a:buFontTx/>
              <a:buChar char="-"/>
            </a:pPr>
            <a:endParaRPr lang="en-CA" dirty="0"/>
          </a:p>
          <a:p>
            <a:pPr marL="171450" indent="-171450">
              <a:buFontTx/>
              <a:buChar char="-"/>
            </a:pPr>
            <a:r>
              <a:rPr lang="en-CA" dirty="0"/>
              <a:t>Equations 2:3 correspond to the prediction step, while 4:6 correspond to the correction step</a:t>
            </a:r>
          </a:p>
          <a:p>
            <a:pPr marL="171450" indent="-171450">
              <a:buFontTx/>
              <a:buChar char="-"/>
            </a:pPr>
            <a:r>
              <a:rPr lang="en-CA" dirty="0"/>
              <a:t>2: State Vector Prediction</a:t>
            </a:r>
          </a:p>
          <a:p>
            <a:pPr marL="171450" indent="-171450">
              <a:buFontTx/>
              <a:buChar char="-"/>
            </a:pPr>
            <a:r>
              <a:rPr lang="en-CA" dirty="0"/>
              <a:t>3: State Covariance Prediction</a:t>
            </a:r>
          </a:p>
          <a:p>
            <a:pPr marL="171450" indent="-171450">
              <a:buFontTx/>
              <a:buChar char="-"/>
            </a:pPr>
            <a:r>
              <a:rPr lang="en-CA" dirty="0"/>
              <a:t>4: Kalman Gain</a:t>
            </a:r>
          </a:p>
          <a:p>
            <a:pPr marL="171450" indent="-171450">
              <a:buFontTx/>
              <a:buChar char="-"/>
            </a:pPr>
            <a:r>
              <a:rPr lang="en-CA" dirty="0"/>
              <a:t>5: Corrected State Vector</a:t>
            </a:r>
          </a:p>
          <a:p>
            <a:pPr marL="171450" indent="-171450">
              <a:buFontTx/>
              <a:buChar char="-"/>
            </a:pPr>
            <a:r>
              <a:rPr lang="en-CA" dirty="0"/>
              <a:t>6: Corrected State Covariance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C27D6-EE64-4AA5-8A7A-6F8C9AFB8567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96143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C27D6-EE64-4AA5-8A7A-6F8C9AFB8567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3252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EKF SLAM can be applied to 3D cases with the appropriate augmentation of matrices</a:t>
            </a:r>
          </a:p>
          <a:p>
            <a:pPr marL="171450" indent="-171450">
              <a:buFontTx/>
              <a:buChar char="-"/>
            </a:pPr>
            <a:r>
              <a:rPr lang="en-CA" dirty="0"/>
              <a:t>Because 2D case is considered for the project, it is focus of discussion</a:t>
            </a:r>
          </a:p>
          <a:p>
            <a:pPr marL="171450" indent="-171450">
              <a:buFontTx/>
              <a:buChar char="-"/>
            </a:pPr>
            <a:endParaRPr lang="en-CA" dirty="0"/>
          </a:p>
          <a:p>
            <a:pPr marL="171450" indent="-171450">
              <a:buFontTx/>
              <a:buChar char="-"/>
            </a:pPr>
            <a:r>
              <a:rPr lang="en-CA" dirty="0"/>
              <a:t>Methods of knowing with landmark is being observed include having each landmark be unique. Examples include:</a:t>
            </a:r>
          </a:p>
          <a:p>
            <a:pPr marL="628650" lvl="1" indent="-171450">
              <a:buFontTx/>
              <a:buChar char="-"/>
            </a:pPr>
            <a:r>
              <a:rPr lang="en-CA" dirty="0"/>
              <a:t>Through different colours</a:t>
            </a:r>
          </a:p>
          <a:p>
            <a:pPr marL="628650" lvl="1" indent="-171450">
              <a:buFontTx/>
              <a:buChar char="-"/>
            </a:pPr>
            <a:r>
              <a:rPr lang="en-CA" dirty="0"/>
              <a:t>Barcodes</a:t>
            </a:r>
          </a:p>
          <a:p>
            <a:pPr marL="628650" lvl="1" indent="-171450">
              <a:buFontTx/>
              <a:buChar char="-"/>
            </a:pPr>
            <a:r>
              <a:rPr lang="en-CA" dirty="0"/>
              <a:t>Shapes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dirty="0"/>
              <a:t> Not knowing which landmark results in EKF SLAM with Unknown Data </a:t>
            </a:r>
            <a:r>
              <a:rPr lang="en-CA" dirty="0" err="1"/>
              <a:t>Correspondance</a:t>
            </a:r>
            <a:r>
              <a:rPr lang="en-CA" dirty="0"/>
              <a:t> (the most general case) [2]</a:t>
            </a:r>
          </a:p>
          <a:p>
            <a:pPr marL="628650" lvl="1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C27D6-EE64-4AA5-8A7A-6F8C9AFB8567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9374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media" Target="../media/media2.mp4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20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erriam-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32AFA-95D8-4DFA-88C2-C7144B4D73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CA" dirty="0"/>
              <a:t>SIMULTANEOUS LOCALIZATION AND MAPPING USING THE EXTENDED KALMAN FILTER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0C3DFA-56EB-4192-B7AE-57E73A7753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1" y="4286894"/>
            <a:ext cx="10993546" cy="742308"/>
          </a:xfrm>
        </p:spPr>
        <p:txBody>
          <a:bodyPr/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Agata Szeremeta</a:t>
            </a:r>
          </a:p>
          <a:p>
            <a:pPr algn="ctr"/>
            <a:r>
              <a:rPr lang="en-CA" dirty="0">
                <a:solidFill>
                  <a:schemeClr val="bg1"/>
                </a:solidFill>
              </a:rPr>
              <a:t>ESS 5430: Final Project Presentation </a:t>
            </a:r>
          </a:p>
        </p:txBody>
      </p:sp>
    </p:spTree>
    <p:extLst>
      <p:ext uri="{BB962C8B-B14F-4D97-AF65-F5344CB8AC3E}">
        <p14:creationId xmlns:p14="http://schemas.microsoft.com/office/powerpoint/2010/main" val="329335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E27D2-7AB5-4052-87E6-EBC831CBC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CA" sz="3200" dirty="0"/>
              <a:t>BACKGROUND: The EKF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B82A0E-D643-4F9B-BEBB-F448F739E6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5" t="13247" r="22799" b="15467"/>
          <a:stretch/>
        </p:blipFill>
        <p:spPr>
          <a:xfrm>
            <a:off x="3007625" y="2574161"/>
            <a:ext cx="6176749" cy="19666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9EF348-B9A3-444A-A6A7-E1F4754BB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2164" y="4910318"/>
            <a:ext cx="5267670" cy="8582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E6C4C6-B10F-47A7-8DC3-3780D23B3A3A}"/>
              </a:ext>
            </a:extLst>
          </p:cNvPr>
          <p:cNvSpPr txBox="1"/>
          <p:nvPr/>
        </p:nvSpPr>
        <p:spPr>
          <a:xfrm>
            <a:off x="9262852" y="5514662"/>
            <a:ext cx="4127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/>
              <a:t>[2]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499D8-4B0A-4F38-86AD-679F1D959A07}"/>
              </a:ext>
            </a:extLst>
          </p:cNvPr>
          <p:cNvSpPr txBox="1"/>
          <p:nvPr/>
        </p:nvSpPr>
        <p:spPr>
          <a:xfrm>
            <a:off x="9262852" y="4286859"/>
            <a:ext cx="4127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2986142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F0F1E-A24A-43E0-B048-95F79E514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CA" sz="3200" dirty="0"/>
              <a:t>BACKGROUND: EKF SLAM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424A2-23FE-4378-BF91-AA86E5303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CA" sz="2000" dirty="0"/>
              <a:t>EKF and SLAM algorithms combine to:</a:t>
            </a:r>
          </a:p>
          <a:p>
            <a:pPr lvl="1"/>
            <a:r>
              <a:rPr lang="en-CA" sz="1800" dirty="0"/>
              <a:t>Localize an agent, with </a:t>
            </a:r>
            <a:r>
              <a:rPr lang="en-CA" sz="1800" i="1" dirty="0"/>
              <a:t>nonlinear </a:t>
            </a:r>
            <a:r>
              <a:rPr lang="en-CA" sz="1800" dirty="0"/>
              <a:t>motion, in an environment by predicting its future position and adjusting this prediction based on the observations of features in the environment</a:t>
            </a:r>
          </a:p>
          <a:p>
            <a:pPr lvl="1"/>
            <a:r>
              <a:rPr lang="en-CA" sz="1800" dirty="0"/>
              <a:t>Simultaneously, map features in the environment based on the agent’s localization</a:t>
            </a:r>
            <a:br>
              <a:rPr lang="en-CA" sz="1800" dirty="0"/>
            </a:br>
            <a:endParaRPr lang="en-CA" sz="20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969E523-6E72-4057-8BAB-A8CFF1A49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39768"/>
              </p:ext>
            </p:extLst>
          </p:nvPr>
        </p:nvGraphicFramePr>
        <p:xfrm>
          <a:off x="2031999" y="4183650"/>
          <a:ext cx="8127999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64122401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97545323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6642076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Event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Meaning in EKF Algorithm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Meaning in SLAM Algorithm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6779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Agent Moves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EKF Prediction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Agent Motion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914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Sensor Detects New Landmark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State Augmentation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Landmark Initialization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0318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Sensor Observes Known Landmark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EKF Correction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Map Correction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887692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9AE5F1C-7D1B-4D04-ABF3-9F1C568590D8}"/>
              </a:ext>
            </a:extLst>
          </p:cNvPr>
          <p:cNvSpPr txBox="1"/>
          <p:nvPr/>
        </p:nvSpPr>
        <p:spPr>
          <a:xfrm>
            <a:off x="2031999" y="3906651"/>
            <a:ext cx="6146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Table 1: Comparison of Events in EKF and SLAM Algorithms</a:t>
            </a:r>
            <a:r>
              <a:rPr lang="en-CA" sz="1200" baseline="30000" dirty="0"/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299201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F0F1E-A24A-43E0-B048-95F79E514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CA" sz="3200" dirty="0"/>
              <a:t>BACKGROUND: EKF SLAM in ROBOTICS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424A2-23FE-4378-BF91-AA86E5303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099191"/>
          </a:xfrm>
        </p:spPr>
        <p:txBody>
          <a:bodyPr anchor="t">
            <a:normAutofit/>
          </a:bodyPr>
          <a:lstStyle/>
          <a:p>
            <a:r>
              <a:rPr lang="en-CA" sz="2000" dirty="0"/>
              <a:t>Often, EKF SLAM algorithm is used in robotics to localize a robot that</a:t>
            </a:r>
            <a:r>
              <a:rPr lang="en-CA" sz="2000" baseline="30000" dirty="0"/>
              <a:t>[3]</a:t>
            </a:r>
            <a:r>
              <a:rPr lang="en-CA" sz="2000" dirty="0"/>
              <a:t>:</a:t>
            </a:r>
          </a:p>
          <a:p>
            <a:pPr lvl="1"/>
            <a:r>
              <a:rPr lang="en-CA" sz="1800" dirty="0"/>
              <a:t>Moves in a 2D plane, using velocity based motion model as its control input</a:t>
            </a:r>
            <a:endParaRPr lang="en-CA" sz="1800" baseline="30000" dirty="0"/>
          </a:p>
          <a:p>
            <a:pPr lvl="1"/>
            <a:r>
              <a:rPr lang="en-CA" sz="1800" dirty="0"/>
              <a:t>Performs Range-Bearing observations to point landmarks</a:t>
            </a:r>
          </a:p>
          <a:p>
            <a:pPr lvl="1"/>
            <a:endParaRPr lang="en-CA" sz="1800" dirty="0"/>
          </a:p>
          <a:p>
            <a:r>
              <a:rPr lang="en-CA" sz="2000" dirty="0"/>
              <a:t>The robot can:</a:t>
            </a:r>
          </a:p>
          <a:p>
            <a:pPr lvl="1"/>
            <a:r>
              <a:rPr lang="en-CA" sz="1800" dirty="0"/>
              <a:t>Either know total number of landmarks in environment or not</a:t>
            </a:r>
          </a:p>
          <a:p>
            <a:pPr lvl="1"/>
            <a:r>
              <a:rPr lang="en-CA" sz="1800" dirty="0"/>
              <a:t>Either know to which landmark it is observing or not</a:t>
            </a:r>
            <a:br>
              <a:rPr lang="en-CA" sz="1800" dirty="0"/>
            </a:br>
            <a:endParaRPr lang="en-CA" sz="1800" dirty="0"/>
          </a:p>
          <a:p>
            <a:r>
              <a:rPr lang="en-CA" sz="2000" dirty="0"/>
              <a:t>Often, does not know either and must perform some sort of data association to determine whether is observing a </a:t>
            </a:r>
            <a:r>
              <a:rPr lang="en-CA" sz="2000" i="1" dirty="0"/>
              <a:t>new </a:t>
            </a:r>
            <a:r>
              <a:rPr lang="en-CA" sz="2000" dirty="0"/>
              <a:t>or </a:t>
            </a:r>
            <a:r>
              <a:rPr lang="en-CA" sz="2000" i="1" dirty="0"/>
              <a:t>old </a:t>
            </a:r>
            <a:r>
              <a:rPr lang="en-CA" sz="2000" dirty="0"/>
              <a:t>landmark</a:t>
            </a:r>
            <a:r>
              <a:rPr lang="en-CA" sz="2000" baseline="30000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91853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34092-F20A-46A5-9A9D-4B65DE4D6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CA" dirty="0"/>
              <a:t>BACKGROUND: EKF SLAM WITH UNKNOWN DATA ASSOCIATION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189D3-6A55-406F-B815-3EE822C4A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CA" sz="2000" dirty="0"/>
              <a:t>This unknown data association in EKF SLAM is considered the general EKF SLAM problem</a:t>
            </a:r>
            <a:br>
              <a:rPr lang="en-CA" sz="2000" dirty="0"/>
            </a:br>
            <a:endParaRPr lang="en-CA" sz="2000" dirty="0"/>
          </a:p>
          <a:p>
            <a:r>
              <a:rPr lang="en-CA" sz="2000" dirty="0"/>
              <a:t>Because sensor does not know the landmark it is observing, needs to determine correspondence with previously mapped landmarks</a:t>
            </a:r>
          </a:p>
          <a:p>
            <a:pPr lvl="1"/>
            <a:r>
              <a:rPr lang="en-CA" sz="1800" dirty="0"/>
              <a:t>If already observed landmark, use information to adjust estimated pose and map</a:t>
            </a:r>
          </a:p>
          <a:p>
            <a:pPr lvl="1"/>
            <a:r>
              <a:rPr lang="en-CA" sz="1800" dirty="0"/>
              <a:t>If new landmark, augment it to the map and adjust pose accordingly</a:t>
            </a:r>
          </a:p>
          <a:p>
            <a:pPr lvl="1"/>
            <a:endParaRPr lang="en-CA" sz="1800" dirty="0"/>
          </a:p>
          <a:p>
            <a:r>
              <a:rPr lang="en-CA" sz="2000" dirty="0"/>
              <a:t>Many correspondence techniques exist, however, commonly used in EKF SLAM is Maximum Likelihood</a:t>
            </a:r>
          </a:p>
          <a:p>
            <a:pPr lvl="1"/>
            <a:endParaRPr lang="en-CA" sz="1800" dirty="0"/>
          </a:p>
          <a:p>
            <a:pPr lvl="1"/>
            <a:endParaRPr lang="en-CA" sz="1800" dirty="0"/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6685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F0F1E-A24A-43E0-B048-95F79E514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CA" sz="3200" dirty="0"/>
              <a:t>BACKGROUND: SUMMARY OF EKF SLAM STEPS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A07C425-F6E3-4A4A-8B38-70A94DD88C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9106122"/>
              </p:ext>
            </p:extLst>
          </p:nvPr>
        </p:nvGraphicFramePr>
        <p:xfrm>
          <a:off x="368537" y="2112776"/>
          <a:ext cx="5727463" cy="4332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24DDDA1-E697-449B-A450-FFED04C434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810888"/>
              </p:ext>
            </p:extLst>
          </p:nvPr>
        </p:nvGraphicFramePr>
        <p:xfrm>
          <a:off x="6096000" y="2112776"/>
          <a:ext cx="5727463" cy="4332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25765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8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B3954-C668-4EC2-847C-FB1780A6B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EKF slam implementation for project</a:t>
            </a:r>
          </a:p>
        </p:txBody>
      </p:sp>
    </p:spTree>
    <p:extLst>
      <p:ext uri="{BB962C8B-B14F-4D97-AF65-F5344CB8AC3E}">
        <p14:creationId xmlns:p14="http://schemas.microsoft.com/office/powerpoint/2010/main" val="89600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92520-51CC-472C-974C-FD1ED3C12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CA" sz="3200" dirty="0"/>
              <a:t>PROJECT: EKF SLAM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6D973-4A05-4F94-B692-BF5867875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514807" cy="4058054"/>
          </a:xfrm>
        </p:spPr>
        <p:txBody>
          <a:bodyPr anchor="t">
            <a:normAutofit lnSpcReduction="10000"/>
          </a:bodyPr>
          <a:lstStyle/>
          <a:p>
            <a:r>
              <a:rPr lang="en-CA" sz="2000" dirty="0"/>
              <a:t>An EKF SLAM algorithm was trialed on two systems:</a:t>
            </a:r>
            <a:br>
              <a:rPr lang="en-CA" sz="2000" dirty="0"/>
            </a:br>
            <a:endParaRPr lang="en-CA" sz="2000" dirty="0"/>
          </a:p>
          <a:p>
            <a:pPr marL="0" indent="0">
              <a:buNone/>
            </a:pPr>
            <a:r>
              <a:rPr lang="en-CA" sz="2000" dirty="0"/>
              <a:t>	1. 	Data provided by University of Toronto 			Aerospace Studies (UTIAS) Autonomous 		Space Robotics Lab</a:t>
            </a:r>
            <a:r>
              <a:rPr lang="en-CA" sz="2000" baseline="30000" dirty="0"/>
              <a:t>[4]</a:t>
            </a:r>
            <a:endParaRPr lang="en-CA" sz="2000" dirty="0"/>
          </a:p>
          <a:p>
            <a:pPr marL="0" indent="0">
              <a:buNone/>
            </a:pPr>
            <a:r>
              <a:rPr lang="en-CA" sz="2000" dirty="0"/>
              <a:t>	2.	Self-collected data using moving Microsoft 		Kinect RGB-Depth sensor</a:t>
            </a:r>
            <a:br>
              <a:rPr lang="en-CA" sz="2000" dirty="0"/>
            </a:br>
            <a:endParaRPr lang="en-CA" sz="2000" dirty="0"/>
          </a:p>
          <a:p>
            <a:r>
              <a:rPr lang="en-CA" sz="2000" dirty="0"/>
              <a:t>Complete implementation using external data</a:t>
            </a:r>
          </a:p>
          <a:p>
            <a:r>
              <a:rPr lang="en-CA" sz="2000" dirty="0"/>
              <a:t>Incomplete implementation using Kinect data</a:t>
            </a:r>
          </a:p>
          <a:p>
            <a:pPr marL="0" indent="0">
              <a:buNone/>
            </a:pPr>
            <a:endParaRPr lang="en-CA" sz="2000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17D298-9861-4605-BC41-1662C3DB6AC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70970" y="2255067"/>
            <a:ext cx="3426927" cy="24613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2B1B11-ACA3-4FC6-83F2-C55145CD0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1413" y="4716421"/>
            <a:ext cx="3986043" cy="15221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CB4957-31B8-495E-83BF-A652D465370C}"/>
              </a:ext>
            </a:extLst>
          </p:cNvPr>
          <p:cNvSpPr/>
          <p:nvPr/>
        </p:nvSpPr>
        <p:spPr>
          <a:xfrm>
            <a:off x="11337677" y="4443456"/>
            <a:ext cx="36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aseline="30000" dirty="0"/>
              <a:t>[6]</a:t>
            </a:r>
            <a:endParaRPr lang="en-C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AFE699-3FDB-457F-98CE-BA58DD73BA9E}"/>
              </a:ext>
            </a:extLst>
          </p:cNvPr>
          <p:cNvSpPr/>
          <p:nvPr/>
        </p:nvSpPr>
        <p:spPr>
          <a:xfrm>
            <a:off x="11337677" y="5858799"/>
            <a:ext cx="36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aseline="30000" dirty="0"/>
              <a:t>[7]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4337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31473-5009-48BE-AD51-C698AF1A5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CA" dirty="0"/>
              <a:t>PROJECT: External Data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90B35-D450-4EFC-9998-67680DB53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277099"/>
          </a:xfrm>
        </p:spPr>
        <p:txBody>
          <a:bodyPr anchor="t">
            <a:normAutofit/>
          </a:bodyPr>
          <a:lstStyle/>
          <a:p>
            <a:r>
              <a:rPr lang="en-CA" sz="2000" dirty="0"/>
              <a:t>Part of dataset collection provided by Autonomous Space Robotics Lab for educational purposes</a:t>
            </a:r>
            <a:br>
              <a:rPr lang="en-CA" sz="2000" dirty="0"/>
            </a:br>
            <a:endParaRPr lang="en-CA" sz="2000" dirty="0"/>
          </a:p>
          <a:p>
            <a:r>
              <a:rPr lang="en-CA" sz="2000" dirty="0"/>
              <a:t>Originally for Cooperative Multi-Robot Localization and Mapping</a:t>
            </a:r>
          </a:p>
          <a:p>
            <a:pPr lvl="1"/>
            <a:r>
              <a:rPr lang="en-CA" sz="1800" dirty="0"/>
              <a:t>Individual robot data could be extracted from dataset</a:t>
            </a:r>
            <a:br>
              <a:rPr lang="en-CA" sz="1800" dirty="0"/>
            </a:br>
            <a:endParaRPr lang="en-CA" sz="1800" dirty="0"/>
          </a:p>
          <a:p>
            <a:r>
              <a:rPr lang="en-CA" sz="2000" dirty="0"/>
              <a:t>Beneficial because provided all necessary data to implement EKF SLAM and assess results</a:t>
            </a:r>
            <a:br>
              <a:rPr lang="en-CA" sz="2000" dirty="0"/>
            </a:br>
            <a:endParaRPr lang="en-CA" sz="2000" dirty="0"/>
          </a:p>
          <a:p>
            <a:r>
              <a:rPr lang="en-CA" sz="2000" dirty="0"/>
              <a:t>Downloadable at: </a:t>
            </a:r>
          </a:p>
          <a:p>
            <a:pPr marL="0" indent="0" algn="ctr">
              <a:buNone/>
            </a:pPr>
            <a:r>
              <a:rPr lang="en-CA" sz="2000" dirty="0"/>
              <a:t>http://asrl.utias.utoronto.ca/datasets/mrclam/#Download</a:t>
            </a:r>
          </a:p>
        </p:txBody>
      </p:sp>
    </p:spTree>
    <p:extLst>
      <p:ext uri="{BB962C8B-B14F-4D97-AF65-F5344CB8AC3E}">
        <p14:creationId xmlns:p14="http://schemas.microsoft.com/office/powerpoint/2010/main" val="1493907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1EA16-D1DD-46D2-942E-115BA7DFF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CA" dirty="0"/>
              <a:t>PROJECT: External Data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2F02D-FC97-4A0C-AB69-84661189B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CA" sz="2000" dirty="0"/>
              <a:t>The collection consisted of 9 datasets, which each included:</a:t>
            </a:r>
          </a:p>
          <a:p>
            <a:pPr lvl="1"/>
            <a:r>
              <a:rPr lang="en-CA" sz="1800" dirty="0"/>
              <a:t>Odometry data of each of 5 robots</a:t>
            </a:r>
          </a:p>
          <a:p>
            <a:pPr lvl="1"/>
            <a:r>
              <a:rPr lang="en-CA" sz="1800" dirty="0"/>
              <a:t>Range and bearing measurements from robots, found by processing images of onboard monocular camera</a:t>
            </a:r>
          </a:p>
          <a:p>
            <a:pPr lvl="1"/>
            <a:r>
              <a:rPr lang="en-CA" sz="1800" dirty="0"/>
              <a:t>Accurate ground truth data for all robot poses and 15 landmarks in environment</a:t>
            </a:r>
            <a:br>
              <a:rPr lang="en-CA" sz="1800" dirty="0"/>
            </a:br>
            <a:endParaRPr lang="en-CA" sz="1800" dirty="0"/>
          </a:p>
          <a:p>
            <a:r>
              <a:rPr lang="en-CA" sz="2000" dirty="0"/>
              <a:t>Due to barcodes on landmarks, robots were aware of the landmark associated with each observation</a:t>
            </a:r>
          </a:p>
          <a:p>
            <a:pPr lvl="1"/>
            <a:r>
              <a:rPr lang="en-CA" sz="1800" dirty="0"/>
              <a:t>This was ignored and EKF SLAM with unknown data association was still implemented</a:t>
            </a:r>
          </a:p>
        </p:txBody>
      </p:sp>
    </p:spTree>
    <p:extLst>
      <p:ext uri="{BB962C8B-B14F-4D97-AF65-F5344CB8AC3E}">
        <p14:creationId xmlns:p14="http://schemas.microsoft.com/office/powerpoint/2010/main" val="785591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1EA16-D1DD-46D2-942E-115BA7DFF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CA" dirty="0"/>
              <a:t>PROJECT: External Data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2F02D-FC97-4A0C-AB69-84661189B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CA" sz="2000" dirty="0"/>
              <a:t>Robot #1’s observations in dataset #9 was chosen for initial study</a:t>
            </a:r>
          </a:p>
          <a:p>
            <a:pPr lvl="1"/>
            <a:r>
              <a:rPr lang="en-CA" sz="1800" dirty="0"/>
              <a:t>Algorithm is expected to function on any robot number in any dataset</a:t>
            </a:r>
            <a:br>
              <a:rPr lang="en-CA" sz="1800" dirty="0"/>
            </a:br>
            <a:endParaRPr lang="en-CA" sz="1800" dirty="0"/>
          </a:p>
          <a:p>
            <a:r>
              <a:rPr lang="en-CA" sz="2000" dirty="0"/>
              <a:t>Chose dataset #9 because of included occlusions:</a:t>
            </a:r>
            <a:endParaRPr lang="en-CA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DE40A9-9F7D-48D4-882A-5F153797234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5999" y="3930105"/>
            <a:ext cx="3906778" cy="23932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F59C1D-842A-479E-90BF-2EF1DC7D167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078876" y="3936441"/>
            <a:ext cx="3614314" cy="23890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DFB506-13C7-45BD-885D-E574A912947E}"/>
              </a:ext>
            </a:extLst>
          </p:cNvPr>
          <p:cNvSpPr/>
          <p:nvPr/>
        </p:nvSpPr>
        <p:spPr>
          <a:xfrm>
            <a:off x="10041384" y="6155844"/>
            <a:ext cx="36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aseline="30000" dirty="0"/>
              <a:t>[6]</a:t>
            </a:r>
            <a:endParaRPr lang="en-C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1A59DB-FCDD-4B03-988E-499C1BD3BDE6}"/>
              </a:ext>
            </a:extLst>
          </p:cNvPr>
          <p:cNvSpPr/>
          <p:nvPr/>
        </p:nvSpPr>
        <p:spPr>
          <a:xfrm>
            <a:off x="5693190" y="6155844"/>
            <a:ext cx="36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aseline="30000" dirty="0"/>
              <a:t>[6]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79970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B3954-C668-4EC2-847C-FB1780A6B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EKF slam Introduction</a:t>
            </a:r>
          </a:p>
        </p:txBody>
      </p:sp>
    </p:spTree>
    <p:extLst>
      <p:ext uri="{BB962C8B-B14F-4D97-AF65-F5344CB8AC3E}">
        <p14:creationId xmlns:p14="http://schemas.microsoft.com/office/powerpoint/2010/main" val="3784832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7B726-9B1C-4AD5-989D-F46F4C134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CA" sz="3200" dirty="0"/>
              <a:t>Project: EKF SLAM PSEUDOCODE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05497A-F827-4FE0-A9B8-B008C7AE55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496"/>
          <a:stretch/>
        </p:blipFill>
        <p:spPr>
          <a:xfrm>
            <a:off x="581192" y="2216618"/>
            <a:ext cx="5514808" cy="39780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62149C-D7D7-4371-AE30-F7DE8DB334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339"/>
          <a:stretch/>
        </p:blipFill>
        <p:spPr>
          <a:xfrm>
            <a:off x="6096000" y="2215449"/>
            <a:ext cx="5390508" cy="397924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F2F4811-76CD-4864-ADED-65E9F85051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078590"/>
              </p:ext>
            </p:extLst>
          </p:nvPr>
        </p:nvGraphicFramePr>
        <p:xfrm>
          <a:off x="581192" y="2147299"/>
          <a:ext cx="11029616" cy="41250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9616">
                  <a:extLst>
                    <a:ext uri="{9D8B030D-6E8A-4147-A177-3AD203B41FA5}">
                      <a16:colId xmlns:a16="http://schemas.microsoft.com/office/drawing/2014/main" val="3013775826"/>
                    </a:ext>
                  </a:extLst>
                </a:gridCol>
              </a:tblGrid>
              <a:tr h="4125073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983549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A3E188D-DAE0-498D-BAE4-09465BD26B40}"/>
              </a:ext>
            </a:extLst>
          </p:cNvPr>
          <p:cNvSpPr txBox="1"/>
          <p:nvPr/>
        </p:nvSpPr>
        <p:spPr>
          <a:xfrm>
            <a:off x="11280132" y="6272372"/>
            <a:ext cx="4127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/>
              <a:t>[2]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546E81D-9235-4598-ADD7-5707E3CE9CEC}"/>
              </a:ext>
            </a:extLst>
          </p:cNvPr>
          <p:cNvSpPr/>
          <p:nvPr/>
        </p:nvSpPr>
        <p:spPr>
          <a:xfrm>
            <a:off x="499117" y="2231901"/>
            <a:ext cx="5035550" cy="29174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60C226-894C-4D52-AC37-EBFDFBAE6E2E}"/>
              </a:ext>
            </a:extLst>
          </p:cNvPr>
          <p:cNvSpPr txBox="1"/>
          <p:nvPr/>
        </p:nvSpPr>
        <p:spPr>
          <a:xfrm>
            <a:off x="1293065" y="1763161"/>
            <a:ext cx="3574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rgbClr val="FF0000"/>
                </a:solidFill>
              </a:rPr>
              <a:t>State Prediction Steps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BCB7ABB-24B5-4D0A-AE07-4F09E7677364}"/>
              </a:ext>
            </a:extLst>
          </p:cNvPr>
          <p:cNvSpPr/>
          <p:nvPr/>
        </p:nvSpPr>
        <p:spPr>
          <a:xfrm>
            <a:off x="456892" y="4413249"/>
            <a:ext cx="5035550" cy="20490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BE3EB8-65F1-4268-8650-7316A3857F57}"/>
              </a:ext>
            </a:extLst>
          </p:cNvPr>
          <p:cNvSpPr txBox="1"/>
          <p:nvPr/>
        </p:nvSpPr>
        <p:spPr>
          <a:xfrm>
            <a:off x="1591194" y="3912587"/>
            <a:ext cx="2978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rgbClr val="FF0000"/>
                </a:solidFill>
              </a:rPr>
              <a:t>Observation Steps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A3DCAA-FECC-4F90-86B7-5FCB819EB2D1}"/>
              </a:ext>
            </a:extLst>
          </p:cNvPr>
          <p:cNvSpPr/>
          <p:nvPr/>
        </p:nvSpPr>
        <p:spPr>
          <a:xfrm>
            <a:off x="6264120" y="2040779"/>
            <a:ext cx="5284538" cy="29224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0ABB48-3107-465F-B0A4-796E5FCFEA51}"/>
              </a:ext>
            </a:extLst>
          </p:cNvPr>
          <p:cNvSpPr/>
          <p:nvPr/>
        </p:nvSpPr>
        <p:spPr>
          <a:xfrm>
            <a:off x="6368689" y="4781791"/>
            <a:ext cx="5179969" cy="10124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089741-0BB5-4484-895E-56349BAB6A4B}"/>
              </a:ext>
            </a:extLst>
          </p:cNvPr>
          <p:cNvSpPr txBox="1"/>
          <p:nvPr/>
        </p:nvSpPr>
        <p:spPr>
          <a:xfrm>
            <a:off x="7175192" y="4303690"/>
            <a:ext cx="356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rgbClr val="FF0000"/>
                </a:solidFill>
              </a:rPr>
              <a:t>Data Association Steps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7CFB90B-D2AD-4D21-80E8-0352F3A2C886}"/>
              </a:ext>
            </a:extLst>
          </p:cNvPr>
          <p:cNvSpPr/>
          <p:nvPr/>
        </p:nvSpPr>
        <p:spPr>
          <a:xfrm>
            <a:off x="6368689" y="5382420"/>
            <a:ext cx="5179969" cy="10124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A8B9BA-4B59-40B8-BBB1-12089BFFF21B}"/>
              </a:ext>
            </a:extLst>
          </p:cNvPr>
          <p:cNvSpPr txBox="1"/>
          <p:nvPr/>
        </p:nvSpPr>
        <p:spPr>
          <a:xfrm>
            <a:off x="7599380" y="4871331"/>
            <a:ext cx="3043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rgbClr val="FF0000"/>
                </a:solidFill>
              </a:rPr>
              <a:t>State Update Steps</a:t>
            </a:r>
          </a:p>
        </p:txBody>
      </p:sp>
    </p:spTree>
    <p:extLst>
      <p:ext uri="{BB962C8B-B14F-4D97-AF65-F5344CB8AC3E}">
        <p14:creationId xmlns:p14="http://schemas.microsoft.com/office/powerpoint/2010/main" val="382154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/>
      <p:bldP spid="9" grpId="1"/>
      <p:bldP spid="10" grpId="0" animBg="1"/>
      <p:bldP spid="10" grpId="1" animBg="1"/>
      <p:bldP spid="11" grpId="0"/>
      <p:bldP spid="11" grpId="1"/>
      <p:bldP spid="12" grpId="0" animBg="1"/>
      <p:bldP spid="12" grpId="1" animBg="1"/>
      <p:bldP spid="13" grpId="0" animBg="1"/>
      <p:bldP spid="13" grpId="1" animBg="1"/>
      <p:bldP spid="14" grpId="0"/>
      <p:bldP spid="14" grpId="1"/>
      <p:bldP spid="15" grpId="0" animBg="1"/>
      <p:bldP spid="16" grpId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06CCC-ECC8-4381-935B-82F2993AC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CA" sz="3200" dirty="0"/>
              <a:t>PROJECT: MODIFICATIONS TO PSEUDOCODE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05B59-0A75-4354-B22C-38488B09C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CA" sz="2000" dirty="0"/>
              <a:t>Unfortunately, exact errors for the motion model and measurement sensors were not provided</a:t>
            </a:r>
          </a:p>
          <a:p>
            <a:pPr lvl="1"/>
            <a:r>
              <a:rPr lang="en-CA" sz="1800" dirty="0"/>
              <a:t>Their values were arbitrarily chosen </a:t>
            </a:r>
            <a:br>
              <a:rPr lang="en-CA" sz="1800" dirty="0"/>
            </a:br>
            <a:endParaRPr lang="en-CA" sz="1800" dirty="0"/>
          </a:p>
          <a:p>
            <a:r>
              <a:rPr lang="en-CA" sz="2000" dirty="0"/>
              <a:t>Maximum likelihood correspondence was used with Mahalanobis Distance</a:t>
            </a:r>
          </a:p>
          <a:p>
            <a:pPr lvl="1"/>
            <a:r>
              <a:rPr lang="en-CA" sz="1800" dirty="0"/>
              <a:t>For each observed landmark, the distance between that landmark and all previously observed was computed</a:t>
            </a:r>
          </a:p>
          <a:p>
            <a:pPr lvl="1"/>
            <a:r>
              <a:rPr lang="en-CA" sz="1800" dirty="0"/>
              <a:t>If the found distance was greater than a defined threshold, then landmark was </a:t>
            </a:r>
            <a:r>
              <a:rPr lang="en-CA" sz="1800" b="1" dirty="0"/>
              <a:t>potentially </a:t>
            </a:r>
            <a:r>
              <a:rPr lang="en-CA" sz="1800" dirty="0"/>
              <a:t>new </a:t>
            </a:r>
          </a:p>
          <a:p>
            <a:pPr lvl="1"/>
            <a:r>
              <a:rPr lang="en-CA" sz="1800" dirty="0"/>
              <a:t>To classify as entire new, the landmark also had to be more unique/different from its closest associated match</a:t>
            </a:r>
            <a:br>
              <a:rPr lang="en-CA" sz="1800" dirty="0"/>
            </a:br>
            <a:br>
              <a:rPr lang="en-CA" sz="1800" dirty="0"/>
            </a:br>
            <a:endParaRPr lang="en-CA" sz="1800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0913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B3954-C668-4EC2-847C-FB1780A6B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implementation results</a:t>
            </a:r>
          </a:p>
        </p:txBody>
      </p:sp>
    </p:spTree>
    <p:extLst>
      <p:ext uri="{BB962C8B-B14F-4D97-AF65-F5344CB8AC3E}">
        <p14:creationId xmlns:p14="http://schemas.microsoft.com/office/powerpoint/2010/main" val="2714648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C43ED-40EC-4056-BCBB-352230BA9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CA" sz="3200" dirty="0"/>
              <a:t>Project: Results of EKF SLAM on External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D0031-9085-4CD7-9300-8DA5A335D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6" cy="3678303"/>
          </a:xfrm>
        </p:spPr>
        <p:txBody>
          <a:bodyPr anchor="t">
            <a:normAutofit/>
          </a:bodyPr>
          <a:lstStyle/>
          <a:p>
            <a:r>
              <a:rPr lang="en-CA" sz="2000" dirty="0"/>
              <a:t>Algorithm is able to estimate pose and landmark location from the given data</a:t>
            </a:r>
          </a:p>
          <a:p>
            <a:pPr lvl="1"/>
            <a:r>
              <a:rPr lang="en-CA" sz="1800" dirty="0"/>
              <a:t>Unfortunately, trajectory does not appear to be correct (discussed in next slides)</a:t>
            </a:r>
            <a:br>
              <a:rPr lang="en-CA" sz="1800" dirty="0"/>
            </a:br>
            <a:endParaRPr lang="en-CA" sz="1800" dirty="0"/>
          </a:p>
          <a:p>
            <a:r>
              <a:rPr lang="en-CA" sz="2000" dirty="0"/>
              <a:t>Run time: 64.8999 seconds or 1.0817 minutes</a:t>
            </a:r>
            <a:br>
              <a:rPr lang="en-CA" sz="2000" dirty="0"/>
            </a:br>
            <a:endParaRPr lang="en-CA" sz="1800" dirty="0"/>
          </a:p>
          <a:p>
            <a:r>
              <a:rPr lang="en-CA" sz="2000" dirty="0"/>
              <a:t>Statistics on error between ground truth and estimated trajectories:</a:t>
            </a:r>
          </a:p>
          <a:p>
            <a:endParaRPr lang="en-CA" sz="2000" dirty="0"/>
          </a:p>
          <a:p>
            <a:pPr marL="0" indent="0">
              <a:buNone/>
            </a:pPr>
            <a:endParaRPr lang="en-CA" sz="20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8448821-5C77-4646-A254-8696FD4FC2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375296"/>
              </p:ext>
            </p:extLst>
          </p:nvPr>
        </p:nvGraphicFramePr>
        <p:xfrm>
          <a:off x="2032000" y="4531865"/>
          <a:ext cx="81280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321889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7462788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0619050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084572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Statistic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 X Value (m)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Y Value (m)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Theta Value (rad)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6014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Minimum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-16.2101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-14.1675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-6.2701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6425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Maximum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2.9653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7.7197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6.2249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4668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-6.2890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-2.6183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-0.0790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314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Standard Deviation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4.8670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5.9465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2.4976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9395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6167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C43ED-40EC-4056-BCBB-352230BA9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CA" sz="3200" dirty="0"/>
              <a:t>Project: Results of EKF SLAM on External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D0031-9085-4CD7-9300-8DA5A335D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42303"/>
            <a:ext cx="11029616" cy="3678303"/>
          </a:xfrm>
        </p:spPr>
        <p:txBody>
          <a:bodyPr anchor="t">
            <a:normAutofit/>
          </a:bodyPr>
          <a:lstStyle/>
          <a:p>
            <a:r>
              <a:rPr lang="en-CA" sz="2000" dirty="0"/>
              <a:t>Observe robot to be localized outside of barrier wall (which should have been physically impossible)</a:t>
            </a:r>
          </a:p>
          <a:p>
            <a:r>
              <a:rPr lang="en-CA" sz="2000" dirty="0"/>
              <a:t>Comparing to animation of ground truth trajectory, observe EKF SLAM estimated position to be more sporadic</a:t>
            </a:r>
          </a:p>
        </p:txBody>
      </p:sp>
      <p:pic>
        <p:nvPicPr>
          <p:cNvPr id="4" name="Figure 1_ Dataset Groundtruth 2019-01-13 6_41_32 PM">
            <a:hlinkClick r:id="" action="ppaction://media"/>
            <a:extLst>
              <a:ext uri="{FF2B5EF4-FFF2-40B4-BE49-F238E27FC236}">
                <a16:creationId xmlns:a16="http://schemas.microsoft.com/office/drawing/2014/main" id="{1462CBB0-380C-44A4-BADE-1CB36AD265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88771" y="3060110"/>
            <a:ext cx="2924302" cy="3183716"/>
          </a:xfrm>
          <a:prstGeom prst="rect">
            <a:avLst/>
          </a:prstGeom>
        </p:spPr>
      </p:pic>
      <p:pic>
        <p:nvPicPr>
          <p:cNvPr id="5" name="Figure 1_ Dataset Groundtruth 2019-01-13 6_47_21 PM">
            <a:hlinkClick r:id="" action="ppaction://media"/>
            <a:extLst>
              <a:ext uri="{FF2B5EF4-FFF2-40B4-BE49-F238E27FC236}">
                <a16:creationId xmlns:a16="http://schemas.microsoft.com/office/drawing/2014/main" id="{09D6FE26-B5B4-4D9D-B877-30D6133550E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97019" y="3060110"/>
            <a:ext cx="3726127" cy="31837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B3C582-0598-4025-B9F2-D8C1F4599C14}"/>
              </a:ext>
            </a:extLst>
          </p:cNvPr>
          <p:cNvSpPr txBox="1"/>
          <p:nvPr/>
        </p:nvSpPr>
        <p:spPr>
          <a:xfrm>
            <a:off x="3475855" y="6243826"/>
            <a:ext cx="1504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Estimated Trajectory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A73F5-A012-4A33-A566-4B0D592A3F80}"/>
              </a:ext>
            </a:extLst>
          </p:cNvPr>
          <p:cNvSpPr txBox="1"/>
          <p:nvPr/>
        </p:nvSpPr>
        <p:spPr>
          <a:xfrm>
            <a:off x="7603908" y="6215193"/>
            <a:ext cx="1504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Ground Truth Trajectory</a:t>
            </a:r>
          </a:p>
        </p:txBody>
      </p:sp>
    </p:spTree>
    <p:extLst>
      <p:ext uri="{BB962C8B-B14F-4D97-AF65-F5344CB8AC3E}">
        <p14:creationId xmlns:p14="http://schemas.microsoft.com/office/powerpoint/2010/main" val="230641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57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C43ED-40EC-4056-BCBB-352230BA9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CA" sz="3200" dirty="0"/>
              <a:t>Project: Results of EKF SLAM on External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D0031-9085-4CD7-9300-8DA5A335D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6" cy="3678303"/>
          </a:xfrm>
        </p:spPr>
        <p:txBody>
          <a:bodyPr anchor="t">
            <a:normAutofit/>
          </a:bodyPr>
          <a:lstStyle/>
          <a:p>
            <a:r>
              <a:rPr lang="en-CA" sz="2000" dirty="0"/>
              <a:t>Possible explanation for errors:</a:t>
            </a:r>
          </a:p>
          <a:p>
            <a:pPr lvl="1"/>
            <a:r>
              <a:rPr lang="en-CA" sz="1800" dirty="0"/>
              <a:t>In observation extraction code</a:t>
            </a:r>
          </a:p>
          <a:p>
            <a:pPr lvl="1"/>
            <a:r>
              <a:rPr lang="en-CA" sz="1800" dirty="0"/>
              <a:t>Introduced when modifying given result animation script into function</a:t>
            </a:r>
          </a:p>
          <a:p>
            <a:pPr lvl="1"/>
            <a:r>
              <a:rPr lang="en-CA" sz="1800" dirty="0"/>
              <a:t>Poor noise parameters (therefore, poor estimations and predictions)</a:t>
            </a:r>
          </a:p>
          <a:p>
            <a:pPr lvl="1"/>
            <a:endParaRPr lang="en-CA" sz="1800" dirty="0"/>
          </a:p>
          <a:p>
            <a:pPr lvl="1"/>
            <a:r>
              <a:rPr lang="en-CA" sz="1800" b="1" dirty="0"/>
              <a:t>Possible errors in provided data</a:t>
            </a:r>
          </a:p>
          <a:p>
            <a:pPr lvl="1"/>
            <a:endParaRPr lang="en-CA" sz="1800" dirty="0"/>
          </a:p>
          <a:p>
            <a:pPr lvl="1"/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72676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C43ED-40EC-4056-BCBB-352230BA9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CA" dirty="0"/>
              <a:t>Project: Results of EKF SLAM on External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D0031-9085-4CD7-9300-8DA5A335D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6" cy="3678303"/>
          </a:xfrm>
        </p:spPr>
        <p:txBody>
          <a:bodyPr anchor="t">
            <a:normAutofit/>
          </a:bodyPr>
          <a:lstStyle/>
          <a:p>
            <a:r>
              <a:rPr lang="en-CA" sz="2000" dirty="0"/>
              <a:t>When running same code on different dataset (ex. Robot #4 of Dataset #1), have results closer to what is expected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sz="2000" dirty="0"/>
              <a:t>Run time: 22.4804 seconds</a:t>
            </a:r>
            <a:br>
              <a:rPr lang="en-CA" sz="2000" dirty="0"/>
            </a:br>
            <a:endParaRPr lang="en-CA" sz="2000" dirty="0"/>
          </a:p>
          <a:p>
            <a:r>
              <a:rPr lang="en-CA" sz="2000" dirty="0"/>
              <a:t>Statistics on error between ground truth and estimated trajectories:</a:t>
            </a:r>
          </a:p>
          <a:p>
            <a:endParaRPr lang="en-CA" sz="1800" b="1" dirty="0"/>
          </a:p>
          <a:p>
            <a:pPr marL="324000" lvl="1" indent="0">
              <a:buNone/>
            </a:pPr>
            <a:endParaRPr lang="en-CA" sz="1800" dirty="0"/>
          </a:p>
          <a:p>
            <a:pPr marL="324000" lvl="1" indent="0">
              <a:buNone/>
            </a:pPr>
            <a:endParaRPr lang="en-CA" sz="1800" dirty="0"/>
          </a:p>
          <a:p>
            <a:pPr lvl="1"/>
            <a:endParaRPr lang="en-CA" sz="18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62B070-CE22-45A1-89E1-3F37D8D83E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722450"/>
              </p:ext>
            </p:extLst>
          </p:nvPr>
        </p:nvGraphicFramePr>
        <p:xfrm>
          <a:off x="2032000" y="4531865"/>
          <a:ext cx="81280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321889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7462788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0619050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084572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Statistic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 X Value (m)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Y Value (m)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Theta Value (rad)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6014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Minimum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-3.8137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-0.7301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-6.2665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366425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Maximum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1.0992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1.2084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6.1825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534668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-0.6431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0.3678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0.0083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62314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Standard Deviation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1.1851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0.4531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0.8723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859395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2732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C43ED-40EC-4056-BCBB-352230BA9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CA" sz="3200" dirty="0"/>
              <a:t>Project: Results of EKF SLAM on External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D0031-9085-4CD7-9300-8DA5A335D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6" cy="3678303"/>
          </a:xfrm>
        </p:spPr>
        <p:txBody>
          <a:bodyPr anchor="t">
            <a:normAutofit/>
          </a:bodyPr>
          <a:lstStyle/>
          <a:p>
            <a:endParaRPr lang="en-CA" sz="1800" b="1" dirty="0"/>
          </a:p>
          <a:p>
            <a:pPr marL="324000" lvl="1" indent="0">
              <a:buNone/>
            </a:pPr>
            <a:endParaRPr lang="en-CA" sz="1800" dirty="0"/>
          </a:p>
          <a:p>
            <a:pPr marL="324000" lvl="1" indent="0">
              <a:buNone/>
            </a:pPr>
            <a:endParaRPr lang="en-CA" sz="1800" dirty="0"/>
          </a:p>
          <a:p>
            <a:pPr lvl="1"/>
            <a:endParaRPr lang="en-CA" sz="1800" dirty="0"/>
          </a:p>
        </p:txBody>
      </p:sp>
      <p:pic>
        <p:nvPicPr>
          <p:cNvPr id="4" name="Figure 1_ Dataset Groundtruth 2019-01-14 12_29_28 AM">
            <a:hlinkClick r:id="" action="ppaction://media"/>
            <a:extLst>
              <a:ext uri="{FF2B5EF4-FFF2-40B4-BE49-F238E27FC236}">
                <a16:creationId xmlns:a16="http://schemas.microsoft.com/office/drawing/2014/main" id="{DF11770A-52A2-4429-A901-4EBF33A02A6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74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88117" y="1914384"/>
            <a:ext cx="4579491" cy="4545818"/>
          </a:xfrm>
          <a:prstGeom prst="rect">
            <a:avLst/>
          </a:prstGeom>
        </p:spPr>
      </p:pic>
      <p:pic>
        <p:nvPicPr>
          <p:cNvPr id="5" name="Figure 1_ Dataset Groundtruth 2019-01-14 12_32_27 AM">
            <a:hlinkClick r:id="" action="ppaction://media"/>
            <a:extLst>
              <a:ext uri="{FF2B5EF4-FFF2-40B4-BE49-F238E27FC236}">
                <a16:creationId xmlns:a16="http://schemas.microsoft.com/office/drawing/2014/main" id="{9FDB2658-54C7-401F-A88C-D8D74BB8BF6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63096" y="1914384"/>
            <a:ext cx="4242763" cy="45458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54B05C-D553-4297-B212-23FF3BACEC9C}"/>
              </a:ext>
            </a:extLst>
          </p:cNvPr>
          <p:cNvSpPr txBox="1"/>
          <p:nvPr/>
        </p:nvSpPr>
        <p:spPr>
          <a:xfrm>
            <a:off x="79513" y="3925683"/>
            <a:ext cx="1504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Estimated Trajectory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5AF2F8-2D7F-4089-83FC-231865F8A096}"/>
              </a:ext>
            </a:extLst>
          </p:cNvPr>
          <p:cNvSpPr txBox="1"/>
          <p:nvPr/>
        </p:nvSpPr>
        <p:spPr>
          <a:xfrm>
            <a:off x="10558931" y="3758037"/>
            <a:ext cx="1504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Ground Truth Trajectory</a:t>
            </a:r>
          </a:p>
        </p:txBody>
      </p:sp>
    </p:spTree>
    <p:extLst>
      <p:ext uri="{BB962C8B-B14F-4D97-AF65-F5344CB8AC3E}">
        <p14:creationId xmlns:p14="http://schemas.microsoft.com/office/powerpoint/2010/main" val="147745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16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B0A5A-C3D6-4381-BA9F-EB57BE973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CA" sz="3200" dirty="0"/>
              <a:t>Project: Results of EKF SLAM on External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3F2C2-B0AD-44BC-B49C-CBA67838F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4743047" cy="3678303"/>
          </a:xfrm>
        </p:spPr>
        <p:txBody>
          <a:bodyPr anchor="t">
            <a:normAutofit/>
          </a:bodyPr>
          <a:lstStyle/>
          <a:p>
            <a:r>
              <a:rPr lang="en-CA" sz="2000" dirty="0"/>
              <a:t>Comparing ground truth to estimated still observe some noise</a:t>
            </a:r>
          </a:p>
          <a:p>
            <a:pPr lvl="1"/>
            <a:r>
              <a:rPr lang="en-CA" sz="1800" dirty="0"/>
              <a:t>Ground truth trajectory shows patterns</a:t>
            </a:r>
          </a:p>
          <a:p>
            <a:pPr lvl="1"/>
            <a:r>
              <a:rPr lang="en-CA" sz="1800" dirty="0"/>
              <a:t>Estimated still shows sporadic motion</a:t>
            </a:r>
            <a:br>
              <a:rPr lang="en-CA" sz="1800" dirty="0"/>
            </a:br>
            <a:endParaRPr lang="en-CA" sz="1800" dirty="0"/>
          </a:p>
          <a:p>
            <a:r>
              <a:rPr lang="en-CA" sz="2000" dirty="0"/>
              <a:t>Can be indicative that more errors lie in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F061C4-A398-4B4F-9420-8D28EEF3D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228" y="2045362"/>
            <a:ext cx="4881361" cy="444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029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B3954-C668-4EC2-847C-FB1780A6B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Additional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652146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ED823-FF52-41F3-AD0C-375D32FF4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CA" sz="3200" dirty="0"/>
              <a:t>SIMULTANEOUS LOCALIZATION AND MAPPING (slam)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F759-CE3B-4246-A016-A1C54AA4B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277048"/>
            <a:ext cx="6660173" cy="3678303"/>
          </a:xfrm>
        </p:spPr>
        <p:txBody>
          <a:bodyPr anchor="t">
            <a:normAutofit/>
          </a:bodyPr>
          <a:lstStyle/>
          <a:p>
            <a:r>
              <a:rPr lang="en-CA" sz="2000" dirty="0"/>
              <a:t>SLAM is method </a:t>
            </a:r>
            <a:r>
              <a:rPr lang="en-US" sz="2000" dirty="0"/>
              <a:t>of mapping an unknown environment, while simultaneously localizing the moving mapping sensor within it</a:t>
            </a:r>
          </a:p>
          <a:p>
            <a:pPr marL="324000" lvl="1" indent="0">
              <a:buNone/>
            </a:pPr>
            <a:endParaRPr lang="en-US" sz="1800" dirty="0"/>
          </a:p>
          <a:p>
            <a:r>
              <a:rPr lang="en-CA" sz="2000" dirty="0"/>
              <a:t>Problem requires information regarding the mapping agent’s pose in order to map the environment while also requiring such a map to determine the robot’s relative pose and trajectory</a:t>
            </a:r>
          </a:p>
          <a:p>
            <a:pPr lvl="1"/>
            <a:r>
              <a:rPr lang="en-CA" sz="1800" dirty="0"/>
              <a:t>This “Chicken and Egg” problem makes the task difficult to complete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00C33D0-1282-4218-BD3D-999C1A3F42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7617906"/>
              </p:ext>
            </p:extLst>
          </p:nvPr>
        </p:nvGraphicFramePr>
        <p:xfrm>
          <a:off x="7505700" y="2743297"/>
          <a:ext cx="3251200" cy="2552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17822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C43ED-40EC-4056-BCBB-352230BA9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CA" sz="3200" dirty="0"/>
              <a:t>Project: Additional 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D0031-9085-4CD7-9300-8DA5A335D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6" cy="4106714"/>
          </a:xfrm>
        </p:spPr>
        <p:txBody>
          <a:bodyPr anchor="t">
            <a:noAutofit/>
          </a:bodyPr>
          <a:lstStyle/>
          <a:p>
            <a:r>
              <a:rPr lang="en-CA" sz="2000" dirty="0"/>
              <a:t>Attempted to implement EKF SLAM on data acquired through moving Kinect RGB-D sensor</a:t>
            </a:r>
          </a:p>
          <a:p>
            <a:endParaRPr lang="en-CA" sz="2000" dirty="0"/>
          </a:p>
          <a:p>
            <a:r>
              <a:rPr lang="en-CA" sz="2000" dirty="0"/>
              <a:t>Two cases:</a:t>
            </a:r>
          </a:p>
          <a:p>
            <a:pPr marL="0" indent="0">
              <a:buNone/>
            </a:pPr>
            <a:r>
              <a:rPr lang="en-CA" sz="2000" dirty="0"/>
              <a:t>		1.	Kinect moved in one direction, towards single landmark in horizontal plane</a:t>
            </a:r>
          </a:p>
          <a:p>
            <a:pPr marL="0" indent="0">
              <a:buNone/>
            </a:pPr>
            <a:r>
              <a:rPr lang="en-CA" sz="2000" dirty="0"/>
              <a:t>		2. 	Kinect moved in two directions in horizontal plane, locating artificial visual targets</a:t>
            </a:r>
          </a:p>
          <a:p>
            <a:pPr marL="0" indent="0">
              <a:buNone/>
            </a:pPr>
            <a:endParaRPr lang="en-CA" sz="2000" dirty="0"/>
          </a:p>
          <a:p>
            <a:r>
              <a:rPr lang="en-CA" sz="2000" dirty="0"/>
              <a:t>Unsuccessful implementation likely due to lack of correct odometry data and coordinate frames</a:t>
            </a:r>
          </a:p>
          <a:p>
            <a:r>
              <a:rPr lang="en-CA" sz="2000" dirty="0"/>
              <a:t>Software has possibility to function correctly with few modifications</a:t>
            </a:r>
          </a:p>
        </p:txBody>
      </p:sp>
    </p:spTree>
    <p:extLst>
      <p:ext uri="{BB962C8B-B14F-4D97-AF65-F5344CB8AC3E}">
        <p14:creationId xmlns:p14="http://schemas.microsoft.com/office/powerpoint/2010/main" val="2629694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C43ED-40EC-4056-BCBB-352230BA9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CA" sz="3200" dirty="0"/>
              <a:t>Project: Additional 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D0031-9085-4CD7-9300-8DA5A335D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6" cy="3678303"/>
          </a:xfrm>
        </p:spPr>
        <p:txBody>
          <a:bodyPr anchor="t">
            <a:normAutofit/>
          </a:bodyPr>
          <a:lstStyle/>
          <a:p>
            <a:r>
              <a:rPr lang="en-CA" sz="2000" dirty="0"/>
              <a:t>Kinect sensor provided RGB and Depth images of an environment</a:t>
            </a:r>
          </a:p>
          <a:p>
            <a:pPr lvl="1"/>
            <a:r>
              <a:rPr lang="en-CA" sz="1800" dirty="0"/>
              <a:t>Goal was to identify position of target using RGB image and associated depth from camera using depth image</a:t>
            </a:r>
          </a:p>
          <a:p>
            <a:pPr lvl="1"/>
            <a:endParaRPr lang="en-CA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BB6EE3-3B70-41C6-BD1F-77F6EED71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670" y="3430653"/>
            <a:ext cx="3351321" cy="25877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6550DE-6B28-4371-8F31-947C7EF16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594" y="3429000"/>
            <a:ext cx="3254355" cy="258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3073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C43ED-40EC-4056-BCBB-352230BA9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CA" sz="3200" dirty="0"/>
              <a:t>Project: Additional 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D0031-9085-4CD7-9300-8DA5A335D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6" cy="4402048"/>
          </a:xfrm>
        </p:spPr>
        <p:txBody>
          <a:bodyPr anchor="t">
            <a:normAutofit/>
          </a:bodyPr>
          <a:lstStyle/>
          <a:p>
            <a:r>
              <a:rPr lang="en-CA" sz="2000" dirty="0"/>
              <a:t>First Case Steps:</a:t>
            </a:r>
          </a:p>
          <a:p>
            <a:pPr lvl="1"/>
            <a:r>
              <a:rPr lang="en-CA" sz="1800" dirty="0"/>
              <a:t>Motion model/uncertainty determined by sampling my single step and finding its mean and deviation</a:t>
            </a:r>
          </a:p>
          <a:p>
            <a:pPr lvl="1"/>
            <a:r>
              <a:rPr lang="en-CA" sz="1800" dirty="0"/>
              <a:t>Measurement (range) uncertainty determined by analyzing disparity between true depth to known point and measured</a:t>
            </a:r>
          </a:p>
          <a:p>
            <a:pPr lvl="1"/>
            <a:r>
              <a:rPr lang="en-CA" sz="1800" dirty="0"/>
              <a:t>Kinect sensor moved on floor towards a wall, in a straight line by a step at a time</a:t>
            </a:r>
          </a:p>
          <a:p>
            <a:pPr lvl="2"/>
            <a:r>
              <a:rPr lang="en-CA" sz="1600" dirty="0"/>
              <a:t>Assumed that the change in heading (angle) of the camera was 0</a:t>
            </a:r>
          </a:p>
          <a:p>
            <a:pPr lvl="2"/>
            <a:r>
              <a:rPr lang="en-CA" sz="1600" dirty="0"/>
              <a:t>RGB and Depth images taken manually at each point</a:t>
            </a:r>
          </a:p>
          <a:p>
            <a:pPr lvl="1"/>
            <a:r>
              <a:rPr lang="en-CA" sz="1800" dirty="0"/>
              <a:t>The principal point of the depth camera images was taken as landmark in each iteration</a:t>
            </a:r>
          </a:p>
          <a:p>
            <a:pPr marL="630000" lvl="2" indent="0">
              <a:buNone/>
            </a:pPr>
            <a:endParaRPr lang="en-CA" sz="1600" dirty="0"/>
          </a:p>
          <a:p>
            <a:r>
              <a:rPr lang="en-CA" sz="2000" dirty="0"/>
              <a:t>Implementation:</a:t>
            </a:r>
          </a:p>
          <a:p>
            <a:pPr lvl="1"/>
            <a:r>
              <a:rPr lang="en-CA" sz="1800" dirty="0"/>
              <a:t>Linear motion therefore applied Kalman Filter</a:t>
            </a:r>
          </a:p>
          <a:p>
            <a:pPr lvl="1"/>
            <a:endParaRPr lang="en-CA" sz="1800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33324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15569-7EFB-4601-B3B2-460F5BF99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CA" sz="3200" dirty="0"/>
              <a:t>Project: Additional 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28AC8-9EE3-4009-97FE-E17094277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CA" sz="2000" dirty="0"/>
              <a:t>Results: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8E5BC0-DC8F-42AC-91E7-3FF19DC74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790" y="1962095"/>
            <a:ext cx="5318926" cy="470847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E474EAB-ED0B-4AF4-85D3-FF7C9724B0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89550"/>
              </p:ext>
            </p:extLst>
          </p:nvPr>
        </p:nvGraphicFramePr>
        <p:xfrm>
          <a:off x="2333014" y="2958250"/>
          <a:ext cx="2755822" cy="2655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7911">
                  <a:extLst>
                    <a:ext uri="{9D8B030D-6E8A-4147-A177-3AD203B41FA5}">
                      <a16:colId xmlns:a16="http://schemas.microsoft.com/office/drawing/2014/main" val="844880551"/>
                    </a:ext>
                  </a:extLst>
                </a:gridCol>
                <a:gridCol w="1377911">
                  <a:extLst>
                    <a:ext uri="{9D8B030D-6E8A-4147-A177-3AD203B41FA5}">
                      <a16:colId xmlns:a16="http://schemas.microsoft.com/office/drawing/2014/main" val="337315573"/>
                    </a:ext>
                  </a:extLst>
                </a:gridCol>
              </a:tblGrid>
              <a:tr h="415218">
                <a:tc>
                  <a:txBody>
                    <a:bodyPr/>
                    <a:lstStyle/>
                    <a:p>
                      <a:pPr algn="ctr"/>
                      <a:r>
                        <a:rPr lang="en-CA" sz="1600" b="1" dirty="0">
                          <a:latin typeface="+mj-lt"/>
                        </a:rPr>
                        <a:t>X Position (m)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1" dirty="0">
                          <a:latin typeface="+mj-lt"/>
                        </a:rPr>
                        <a:t>Y Position (m)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9534145"/>
                  </a:ext>
                </a:extLst>
              </a:tr>
              <a:tr h="415218"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0.75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61475992"/>
                  </a:ext>
                </a:extLst>
              </a:tr>
              <a:tr h="415218"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1.499999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84494983"/>
                  </a:ext>
                </a:extLst>
              </a:tr>
              <a:tr h="415218"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2.249999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809547440"/>
                  </a:ext>
                </a:extLst>
              </a:tr>
              <a:tr h="415218"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2.999996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865930840"/>
                  </a:ext>
                </a:extLst>
              </a:tr>
              <a:tr h="415218"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3.749996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4438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53905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15569-7EFB-4601-B3B2-460F5BF99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CA" dirty="0"/>
              <a:t>Project: Additional 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28AC8-9EE3-4009-97FE-E17094277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CA" sz="2000" dirty="0"/>
              <a:t>Results: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8E5BC0-DC8F-42AC-91E7-3FF19DC74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790" y="1962095"/>
            <a:ext cx="5318926" cy="470847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E474EAB-ED0B-4AF4-85D3-FF7C9724B075}"/>
              </a:ext>
            </a:extLst>
          </p:cNvPr>
          <p:cNvGraphicFramePr>
            <a:graphicFrameLocks noGrp="1"/>
          </p:cNvGraphicFramePr>
          <p:nvPr/>
        </p:nvGraphicFramePr>
        <p:xfrm>
          <a:off x="2333014" y="2958250"/>
          <a:ext cx="2755822" cy="2655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7911">
                  <a:extLst>
                    <a:ext uri="{9D8B030D-6E8A-4147-A177-3AD203B41FA5}">
                      <a16:colId xmlns:a16="http://schemas.microsoft.com/office/drawing/2014/main" val="844880551"/>
                    </a:ext>
                  </a:extLst>
                </a:gridCol>
                <a:gridCol w="1377911">
                  <a:extLst>
                    <a:ext uri="{9D8B030D-6E8A-4147-A177-3AD203B41FA5}">
                      <a16:colId xmlns:a16="http://schemas.microsoft.com/office/drawing/2014/main" val="337315573"/>
                    </a:ext>
                  </a:extLst>
                </a:gridCol>
              </a:tblGrid>
              <a:tr h="415218">
                <a:tc>
                  <a:txBody>
                    <a:bodyPr/>
                    <a:lstStyle/>
                    <a:p>
                      <a:pPr algn="ctr"/>
                      <a:r>
                        <a:rPr lang="en-CA" sz="1600" b="1" dirty="0">
                          <a:latin typeface="+mj-lt"/>
                        </a:rPr>
                        <a:t>X Position (m)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1" dirty="0">
                          <a:latin typeface="+mj-lt"/>
                        </a:rPr>
                        <a:t>Y Position (m)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9534145"/>
                  </a:ext>
                </a:extLst>
              </a:tr>
              <a:tr h="415218"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0.75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61475992"/>
                  </a:ext>
                </a:extLst>
              </a:tr>
              <a:tr h="415218"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1.499999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84494983"/>
                  </a:ext>
                </a:extLst>
              </a:tr>
              <a:tr h="415218"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2.249999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809547440"/>
                  </a:ext>
                </a:extLst>
              </a:tr>
              <a:tr h="415218"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2.999996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865930840"/>
                  </a:ext>
                </a:extLst>
              </a:tr>
              <a:tr h="415218"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3.749996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4438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49836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15569-7EFB-4601-B3B2-460F5BF99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CA" dirty="0"/>
              <a:t>Project: Additional 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28AC8-9EE3-4009-97FE-E17094277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CA" sz="2000" dirty="0"/>
              <a:t>Images likely source of error:</a:t>
            </a:r>
          </a:p>
          <a:p>
            <a:endParaRPr lang="en-CA" sz="2000" dirty="0"/>
          </a:p>
          <a:p>
            <a:endParaRPr lang="en-CA" sz="2000" dirty="0"/>
          </a:p>
          <a:p>
            <a:endParaRPr lang="en-CA" sz="2000" dirty="0"/>
          </a:p>
          <a:p>
            <a:endParaRPr lang="en-CA" sz="2000" dirty="0"/>
          </a:p>
          <a:p>
            <a:endParaRPr lang="en-CA" sz="2000" dirty="0"/>
          </a:p>
          <a:p>
            <a:r>
              <a:rPr lang="en-CA" sz="2000" dirty="0"/>
              <a:t>Sensor unable to identify depth of features within approximately 1m and beyond 4m</a:t>
            </a:r>
          </a:p>
          <a:p>
            <a:pPr lvl="1"/>
            <a:r>
              <a:rPr lang="en-CA" sz="1800" dirty="0"/>
              <a:t>Unable to provide depth to floor, which might be included in analysis of principal point region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E4CBF3-D4AC-4EAC-BBBB-468F88EB7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588" y="2881859"/>
            <a:ext cx="2333500" cy="1765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34D2C0-CD63-4B9E-A373-64BC82D1E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187" y="2881859"/>
            <a:ext cx="2223522" cy="17652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69F392-7A7E-44B6-AC5E-58133DCDCC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2130" y="2890303"/>
            <a:ext cx="2301376" cy="1756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AB6839-3639-4F1F-B366-646F578E14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4552" y="2881859"/>
            <a:ext cx="2223522" cy="1770256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ADF9CCF-8E00-4CBF-9F04-CBD2F45ADB37}"/>
              </a:ext>
            </a:extLst>
          </p:cNvPr>
          <p:cNvSpPr/>
          <p:nvPr/>
        </p:nvSpPr>
        <p:spPr>
          <a:xfrm>
            <a:off x="5872606" y="3635223"/>
            <a:ext cx="579310" cy="266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24263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C43ED-40EC-4056-BCBB-352230BA9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CA" dirty="0"/>
              <a:t>Project: Additional 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D0031-9085-4CD7-9300-8DA5A335D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44188"/>
            <a:ext cx="8630962" cy="4402048"/>
          </a:xfrm>
        </p:spPr>
        <p:txBody>
          <a:bodyPr anchor="t">
            <a:normAutofit/>
          </a:bodyPr>
          <a:lstStyle/>
          <a:p>
            <a:r>
              <a:rPr lang="en-CA" sz="2000" dirty="0"/>
              <a:t>Seconds Case Steps:</a:t>
            </a:r>
            <a:br>
              <a:rPr lang="en-CA" sz="2000" dirty="0"/>
            </a:br>
            <a:endParaRPr lang="en-CA" sz="2000" dirty="0"/>
          </a:p>
          <a:p>
            <a:pPr lvl="1"/>
            <a:r>
              <a:rPr lang="en-CA" sz="1800" dirty="0"/>
              <a:t>Odometry determined by applying visual odometry methods</a:t>
            </a:r>
          </a:p>
          <a:p>
            <a:pPr lvl="2"/>
            <a:r>
              <a:rPr lang="en-CA" sz="1600" dirty="0"/>
              <a:t>Involved determining relative camera locations and orientation from matching features in sequential images</a:t>
            </a:r>
          </a:p>
          <a:p>
            <a:pPr lvl="1"/>
            <a:r>
              <a:rPr lang="en-CA" sz="1800" dirty="0"/>
              <a:t>Kinect sensor moved in environment containing identical targets which acted as landmarks </a:t>
            </a:r>
          </a:p>
          <a:p>
            <a:pPr lvl="2"/>
            <a:r>
              <a:rPr lang="en-CA" dirty="0"/>
              <a:t>RGB and Depth images taken through manual trigger at each point</a:t>
            </a:r>
          </a:p>
          <a:p>
            <a:pPr lvl="1"/>
            <a:r>
              <a:rPr lang="en-CA" dirty="0"/>
              <a:t>Measurements of range and bearing found through:</a:t>
            </a:r>
          </a:p>
          <a:p>
            <a:pPr lvl="2"/>
            <a:r>
              <a:rPr lang="en-CA" dirty="0"/>
              <a:t>Centroid of targets identified in each RGB image </a:t>
            </a:r>
          </a:p>
          <a:p>
            <a:pPr lvl="3"/>
            <a:r>
              <a:rPr lang="en-CA" dirty="0"/>
              <a:t>From this, angle of target to camera principal point was found (acted as bearing)</a:t>
            </a:r>
          </a:p>
          <a:p>
            <a:pPr lvl="2"/>
            <a:r>
              <a:rPr lang="en-CA" dirty="0"/>
              <a:t>Depth to this target centroid was found (acted as range)</a:t>
            </a:r>
          </a:p>
          <a:p>
            <a:pPr lvl="1"/>
            <a:endParaRPr lang="en-CA" sz="1600" dirty="0"/>
          </a:p>
          <a:p>
            <a:pPr lvl="1"/>
            <a:endParaRPr lang="en-CA" sz="1800" dirty="0"/>
          </a:p>
          <a:p>
            <a:pPr marL="324000" lvl="1" indent="0">
              <a:buNone/>
            </a:pPr>
            <a:endParaRPr lang="en-CA" sz="1800" dirty="0"/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1D8448-A5A0-43CE-8139-F8DE7E16A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1155" y="2597174"/>
            <a:ext cx="1129440" cy="1153791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B5DDBE-79D4-4E61-8086-B2CF5916E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0726" y="4303951"/>
            <a:ext cx="2930298" cy="222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8488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C43ED-40EC-4056-BCBB-352230BA9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CA" dirty="0"/>
              <a:t>Project: Additional 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D0031-9085-4CD7-9300-8DA5A335D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6" cy="4402048"/>
          </a:xfrm>
        </p:spPr>
        <p:txBody>
          <a:bodyPr anchor="t">
            <a:normAutofit/>
          </a:bodyPr>
          <a:lstStyle/>
          <a:p>
            <a:r>
              <a:rPr lang="en-CA" dirty="0"/>
              <a:t>Error arose from:</a:t>
            </a:r>
          </a:p>
          <a:p>
            <a:pPr lvl="1"/>
            <a:r>
              <a:rPr lang="en-CA" dirty="0"/>
              <a:t>Differences in coordinate systems of camera (i.e. </a:t>
            </a:r>
            <a:r>
              <a:rPr lang="en-CA" dirty="0" err="1"/>
              <a:t>x,y</a:t>
            </a:r>
            <a:r>
              <a:rPr lang="en-CA" dirty="0"/>
              <a:t> - pixels) and real-world (i.e. depth - metres)</a:t>
            </a:r>
          </a:p>
          <a:p>
            <a:pPr lvl="2"/>
            <a:r>
              <a:rPr lang="en-CA" dirty="0"/>
              <a:t>Because Kinect sensor RGB camera not truly a stereo system, could not acquire real-world coordinates of target centroids for map</a:t>
            </a:r>
          </a:p>
          <a:p>
            <a:pPr lvl="2"/>
            <a:r>
              <a:rPr lang="en-CA" dirty="0"/>
              <a:t>Visual odometry also provided relative camera poses in previous camera coordinate frame (not real world)</a:t>
            </a:r>
          </a:p>
          <a:p>
            <a:pPr lvl="2"/>
            <a:r>
              <a:rPr lang="en-CA" dirty="0"/>
              <a:t>This caused errors when using EKF SLAM algorithm, since it transformed matrices to the 2D real-world state space</a:t>
            </a:r>
            <a:br>
              <a:rPr lang="en-CA" dirty="0"/>
            </a:br>
            <a:endParaRPr lang="en-CA" dirty="0"/>
          </a:p>
          <a:p>
            <a:pPr lvl="1"/>
            <a:r>
              <a:rPr lang="en-CA" dirty="0"/>
              <a:t>Inability of visual odometry algorithm to determine relative pose without strong overlap between images</a:t>
            </a:r>
          </a:p>
          <a:p>
            <a:pPr lvl="1"/>
            <a:r>
              <a:rPr lang="en-CA" dirty="0"/>
              <a:t>Poor target detection at oblique camera angles</a:t>
            </a:r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sz="1800" dirty="0"/>
          </a:p>
          <a:p>
            <a:pPr marL="324000" lvl="1" indent="0">
              <a:buNone/>
            </a:pPr>
            <a:endParaRPr lang="en-CA" sz="1800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898008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C43ED-40EC-4056-BCBB-352230BA9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CA" dirty="0"/>
              <a:t>Project: Additional 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D0031-9085-4CD7-9300-8DA5A335D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6" cy="4402048"/>
          </a:xfrm>
        </p:spPr>
        <p:txBody>
          <a:bodyPr anchor="t">
            <a:normAutofit/>
          </a:bodyPr>
          <a:lstStyle/>
          <a:p>
            <a:r>
              <a:rPr lang="en-CA" sz="2000" dirty="0"/>
              <a:t>Additional comments:</a:t>
            </a:r>
            <a:br>
              <a:rPr lang="en-CA" sz="2000" dirty="0"/>
            </a:br>
            <a:endParaRPr lang="en-CA" sz="2000" dirty="0"/>
          </a:p>
          <a:p>
            <a:pPr lvl="1"/>
            <a:r>
              <a:rPr lang="en-CA" sz="1800" dirty="0"/>
              <a:t>How could odometry data help?</a:t>
            </a:r>
          </a:p>
          <a:p>
            <a:pPr lvl="2"/>
            <a:r>
              <a:rPr lang="en-CA" sz="1600" dirty="0"/>
              <a:t>Would provide true real-world coordinate system motion</a:t>
            </a:r>
          </a:p>
          <a:p>
            <a:pPr lvl="2"/>
            <a:r>
              <a:rPr lang="en-CA" sz="1600" dirty="0"/>
              <a:t>Reduces errors associated with the relative camera pose algorithm and the need for a scaling term</a:t>
            </a:r>
          </a:p>
          <a:p>
            <a:pPr lvl="3"/>
            <a:endParaRPr lang="en-CA" sz="1400" dirty="0"/>
          </a:p>
          <a:p>
            <a:pPr lvl="1"/>
            <a:r>
              <a:rPr lang="en-CA" sz="1800" dirty="0"/>
              <a:t>To account for differences in coordinate frames:</a:t>
            </a:r>
          </a:p>
          <a:p>
            <a:pPr lvl="2"/>
            <a:r>
              <a:rPr lang="en-CA" sz="1600" dirty="0"/>
              <a:t>Could apply Structure From Motion (SFM) techniques and triangulate to find 3D coordinates of features</a:t>
            </a:r>
            <a:r>
              <a:rPr lang="en-CA" sz="1600" baseline="30000" dirty="0"/>
              <a:t>[8]</a:t>
            </a:r>
            <a:endParaRPr lang="en-CA" sz="1600" dirty="0"/>
          </a:p>
          <a:p>
            <a:pPr lvl="3"/>
            <a:r>
              <a:rPr lang="en-CA" sz="1400" dirty="0"/>
              <a:t>Requires features to be observed 3 different frame (observed in 1</a:t>
            </a:r>
            <a:r>
              <a:rPr lang="en-CA" sz="1400" baseline="30000" dirty="0"/>
              <a:t>st</a:t>
            </a:r>
            <a:r>
              <a:rPr lang="en-CA" sz="1400" dirty="0"/>
              <a:t> frame, re-observed and triangulated in 2</a:t>
            </a:r>
            <a:r>
              <a:rPr lang="en-CA" sz="1400" baseline="30000" dirty="0"/>
              <a:t>nd</a:t>
            </a:r>
            <a:r>
              <a:rPr lang="en-CA" sz="1400" dirty="0"/>
              <a:t> frame, and used to calculate transformation in 3</a:t>
            </a:r>
            <a:r>
              <a:rPr lang="en-CA" sz="1400" baseline="30000" dirty="0"/>
              <a:t>rd</a:t>
            </a:r>
            <a:r>
              <a:rPr lang="en-CA" sz="1400" dirty="0"/>
              <a:t> frame)</a:t>
            </a:r>
          </a:p>
          <a:p>
            <a:pPr lvl="1"/>
            <a:endParaRPr lang="en-CA" sz="1800" dirty="0"/>
          </a:p>
          <a:p>
            <a:pPr marL="324000" lvl="1" indent="0">
              <a:buNone/>
            </a:pPr>
            <a:endParaRPr lang="en-CA" sz="1800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971234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B3954-C668-4EC2-847C-FB1780A6B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Future Improvements</a:t>
            </a:r>
          </a:p>
        </p:txBody>
      </p:sp>
    </p:spTree>
    <p:extLst>
      <p:ext uri="{BB962C8B-B14F-4D97-AF65-F5344CB8AC3E}">
        <p14:creationId xmlns:p14="http://schemas.microsoft.com/office/powerpoint/2010/main" val="417151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B6CCF-28A3-44AD-B36B-3A47A081C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CA" sz="3200" dirty="0"/>
              <a:t>INTRODUCTION: THE NEED FOR </a:t>
            </a:r>
            <a:r>
              <a:rPr lang="en-CA" sz="3200" dirty="0" err="1"/>
              <a:t>Ekf</a:t>
            </a:r>
            <a:r>
              <a:rPr lang="en-CA" sz="3200" dirty="0"/>
              <a:t> Based SLAM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537CE-A068-4DFC-97BC-A8215CD81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 lnSpcReduction="10000"/>
          </a:bodyPr>
          <a:lstStyle/>
          <a:p>
            <a:r>
              <a:rPr lang="en-CA" sz="2000" dirty="0"/>
              <a:t>To understand the need for EKF in SLAM, consider a moving agent (robot) attempting to map an environment.</a:t>
            </a:r>
            <a:br>
              <a:rPr lang="en-CA" sz="2000" dirty="0"/>
            </a:br>
            <a:endParaRPr lang="en-CA" sz="2000" dirty="0"/>
          </a:p>
          <a:p>
            <a:r>
              <a:rPr lang="en-CA" sz="2000" dirty="0"/>
              <a:t>The agent uses:</a:t>
            </a:r>
          </a:p>
          <a:p>
            <a:pPr lvl="1"/>
            <a:r>
              <a:rPr lang="en-CA" sz="1800" dirty="0"/>
              <a:t>Auxiliary sensors (ex. cameras, LiDAR, RADAR) to detect features (to be mapped) in environment</a:t>
            </a:r>
          </a:p>
          <a:p>
            <a:pPr lvl="1"/>
            <a:r>
              <a:rPr lang="en-CA" sz="1800" dirty="0"/>
              <a:t>Additional sensor data (ex. odometry from wheel encoders) to localize itself in environment</a:t>
            </a:r>
          </a:p>
          <a:p>
            <a:pPr lvl="1"/>
            <a:endParaRPr lang="en-CA" sz="1800" dirty="0"/>
          </a:p>
          <a:p>
            <a:r>
              <a:rPr lang="en-CA" sz="2000" dirty="0"/>
              <a:t>Unfortunately both sensors are imperfect (as is case in real life)</a:t>
            </a:r>
          </a:p>
          <a:p>
            <a:pPr lvl="1"/>
            <a:r>
              <a:rPr lang="en-CA" sz="1800" dirty="0"/>
              <a:t>Sensor data contains noise</a:t>
            </a:r>
            <a:br>
              <a:rPr lang="en-CA" sz="1800" dirty="0"/>
            </a:b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17349046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391C1-5044-4E38-818D-6594CED38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CA" dirty="0"/>
              <a:t>Project: Future Improvements to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682EE-6AC1-48C2-A6B7-9FBAFB5EB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CA" sz="2000" dirty="0"/>
              <a:t>To improve processing capabilities of the software algorithm</a:t>
            </a:r>
            <a:r>
              <a:rPr lang="en-CA" sz="2000" baseline="30000" dirty="0"/>
              <a:t>[2]</a:t>
            </a:r>
            <a:r>
              <a:rPr lang="en-CA" sz="2000" dirty="0"/>
              <a:t>:</a:t>
            </a:r>
          </a:p>
          <a:p>
            <a:pPr lvl="1"/>
            <a:r>
              <a:rPr lang="en-CA" sz="1800" dirty="0"/>
              <a:t>Limit the number of landmarks considered in the data association step</a:t>
            </a:r>
          </a:p>
          <a:p>
            <a:pPr lvl="1"/>
            <a:r>
              <a:rPr lang="en-CA" sz="1800" dirty="0"/>
              <a:t>Reduce probability of false data associations by making landmarks more unique and further apart</a:t>
            </a:r>
          </a:p>
          <a:p>
            <a:pPr lvl="1"/>
            <a:r>
              <a:rPr lang="en-CA" sz="1800" dirty="0"/>
              <a:t>Remove/augment the system, accordingly, for landmarks that have not been observed recently</a:t>
            </a:r>
          </a:p>
          <a:p>
            <a:pPr lvl="1"/>
            <a:endParaRPr lang="en-CA" sz="1800" dirty="0"/>
          </a:p>
          <a:p>
            <a:r>
              <a:rPr lang="en-CA" sz="2000" dirty="0"/>
              <a:t>To improve uncertainties in results of the software algorithm</a:t>
            </a:r>
            <a:r>
              <a:rPr lang="en-CA" sz="2000" baseline="30000" dirty="0"/>
              <a:t>[2]</a:t>
            </a:r>
            <a:r>
              <a:rPr lang="en-CA" sz="2000" dirty="0"/>
              <a:t>:</a:t>
            </a:r>
          </a:p>
          <a:p>
            <a:pPr lvl="1"/>
            <a:r>
              <a:rPr lang="en-CA" sz="1800" dirty="0"/>
              <a:t>Use a provisional landmark list to compensate for extreme outliers</a:t>
            </a:r>
          </a:p>
          <a:p>
            <a:pPr lvl="2"/>
            <a:r>
              <a:rPr lang="en-CA" sz="1600" dirty="0"/>
              <a:t>Measurement errors can create fake landmarks and cause wrong corrections to be applied to the estimated pose</a:t>
            </a:r>
          </a:p>
          <a:p>
            <a:pPr lvl="2"/>
            <a:r>
              <a:rPr lang="en-CA" sz="1600" dirty="0"/>
              <a:t>Can add landmark to map only if it’s consistency observed and its uncertainty decreases</a:t>
            </a:r>
          </a:p>
        </p:txBody>
      </p:sp>
    </p:spTree>
    <p:extLst>
      <p:ext uri="{BB962C8B-B14F-4D97-AF65-F5344CB8AC3E}">
        <p14:creationId xmlns:p14="http://schemas.microsoft.com/office/powerpoint/2010/main" val="67179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2C659-BEA4-4EA4-82F2-8FB2AB45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CA" sz="3200" dirty="0"/>
              <a:t>Good Sources for further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8062B-0B15-41CA-A0E2-B26BFAD06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	T</a:t>
            </a: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hrun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W. </a:t>
            </a: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Burgard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D. Fox, Probabilistic Robotics, Draft ed., 2000. </a:t>
            </a:r>
          </a:p>
          <a:p>
            <a:pPr marL="0" indent="0">
              <a:buNone/>
            </a:pP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	C. </a:t>
            </a: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Stachniss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"Robot Mapping: EKF SLAM," Albert-</a:t>
            </a: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Ludwigs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Universitat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Freiburg, </a:t>
            </a: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Frieburg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Breisgau.</a:t>
            </a:r>
          </a:p>
          <a:p>
            <a:pPr marL="0" indent="0">
              <a:buNone/>
            </a:pP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	C. </a:t>
            </a: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Stachniss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EKF SLAM Video Series on </a:t>
            </a: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Youtube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	J. Sola, "Simultaneous Localization and Mapping with the Extended Kalman Filter," 2014.</a:t>
            </a:r>
          </a:p>
          <a:p>
            <a:pPr marL="0" indent="0">
              <a:buNone/>
            </a:pPr>
            <a:endParaRPr lang="en-CA" sz="1600" dirty="0"/>
          </a:p>
          <a:p>
            <a:pPr marL="0" indent="0">
              <a:buNone/>
            </a:pP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163329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2C659-BEA4-4EA4-82F2-8FB2AB45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CA" sz="3200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8062B-0B15-41CA-A0E2-B26BFAD06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[1] 	E. Olson, "L11. EKF SLAM: Part 1," University of Michigan, Ann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Arbo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[2]	</a:t>
            </a: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Thrun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W. </a:t>
            </a: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Burgard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D. Fox, Probabilistic Robotics, Draft ed., 2000. </a:t>
            </a:r>
          </a:p>
          <a:p>
            <a:pPr marL="0" indent="0">
              <a:buNone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[3] 	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C. </a:t>
            </a: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Stachniss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"Robot Mapping: EKF SLAM," Albert-</a:t>
            </a: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Ludwigs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Universitat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Freiburg, </a:t>
            </a: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Frieburg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Breisgau.</a:t>
            </a:r>
          </a:p>
          <a:p>
            <a:pPr marL="0" indent="0">
              <a:buNone/>
            </a:pP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[4]	J. Sola, "Simultaneous Localization and Mapping with the Extended Kalman Filter," 2014.</a:t>
            </a:r>
          </a:p>
          <a:p>
            <a:pPr marL="0" indent="0">
              <a:buNone/>
            </a:pP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[5]	Merriam-Webster Dictionary, "Maximum Likelihood," 2019. [Online]. Available: 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https://www.merriam-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webster.com/dictionary/maximum%20likelihood. [Accessed 12 01 2019].</a:t>
            </a:r>
          </a:p>
          <a:p>
            <a:pPr marL="0" indent="0">
              <a:buNone/>
            </a:pP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[6]	K. Y. K. Leung, Y. Halpern, T. D. Barfoot and H. H. T. Liu, "The UTIAS Multi-Robot Cooperative Localization and Mapping 	Dataset," </a:t>
            </a:r>
            <a:r>
              <a:rPr lang="en-CA" sz="16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International Journal of Robotics Research, 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vol. 30, no. 8, pp. 969-974, July 2011. </a:t>
            </a:r>
          </a:p>
          <a:p>
            <a:pPr marL="0" indent="0">
              <a:buNone/>
            </a:pPr>
            <a:r>
              <a:rPr lang="en-CA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[7]	</a:t>
            </a: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J. </a:t>
            </a:r>
            <a:r>
              <a:rPr lang="en-US" sz="16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Callaham</a:t>
            </a: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, "Microsoft to End Sales of Original Kinect for Windows Sensor in 2015," 30 12 2014. [Online]. Available: 	https://www.windowscentral.com/microsoft-end-sales-original-kinect-windows-sensor-2015. [Accessed 13 01 2019].</a:t>
            </a:r>
          </a:p>
          <a:p>
            <a:pPr marL="0" indent="0">
              <a:buNone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[8]	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K. Yousif, A. Bab-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Hadiashar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R.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Hoseinnezhad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"An Overview to Visual Odometry and Visual SLAM: Applications to Mobile 	Robotics," Melbourne, 2015.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1600" dirty="0"/>
          </a:p>
          <a:p>
            <a:pPr marL="0" indent="0">
              <a:buNone/>
            </a:pP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41177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B6CCF-28A3-44AD-B36B-3A47A081C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CA" sz="3200" dirty="0"/>
              <a:t>INTRODUCTION: THE NEED FOR </a:t>
            </a:r>
            <a:r>
              <a:rPr lang="en-CA" sz="3200" dirty="0" err="1"/>
              <a:t>Ekf</a:t>
            </a:r>
            <a:r>
              <a:rPr lang="en-CA" sz="3200" dirty="0"/>
              <a:t> SLAM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537CE-A068-4DFC-97BC-A8215CD81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anchor="t">
            <a:normAutofit/>
          </a:bodyPr>
          <a:lstStyle/>
          <a:p>
            <a:r>
              <a:rPr lang="en-CA" sz="2000" dirty="0"/>
              <a:t>By using only dead reckoning techniques, uncertainty errors in the odometry data propagate throughout agent’s motion</a:t>
            </a:r>
            <a:r>
              <a:rPr lang="en-CA" baseline="30000" dirty="0"/>
              <a:t>[1]</a:t>
            </a:r>
            <a:r>
              <a:rPr lang="en-CA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8C63B0-8560-4443-9622-CAE3938D56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03" t="26944" r="5421" b="5647"/>
          <a:stretch/>
        </p:blipFill>
        <p:spPr>
          <a:xfrm>
            <a:off x="3332162" y="3092002"/>
            <a:ext cx="5527675" cy="33011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05EC93-6EE1-409F-B856-45C913536F57}"/>
              </a:ext>
            </a:extLst>
          </p:cNvPr>
          <p:cNvSpPr/>
          <p:nvPr/>
        </p:nvSpPr>
        <p:spPr>
          <a:xfrm>
            <a:off x="5657850" y="5492750"/>
            <a:ext cx="3308350" cy="9004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0D3D87-A00A-40EC-A64A-567288DCF5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311" t="70587" r="68838" b="15393"/>
          <a:stretch/>
        </p:blipFill>
        <p:spPr>
          <a:xfrm>
            <a:off x="3962400" y="5199854"/>
            <a:ext cx="800100" cy="6589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D66C25-8F21-497C-B5B6-7D0553744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5824" y="4591050"/>
            <a:ext cx="574935" cy="7061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B986E9-3463-49AA-BACF-B0CBF64F2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1058" y="3884880"/>
            <a:ext cx="805165" cy="7061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454B84-9076-4F52-9232-0D0B06942F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4695" y="3251303"/>
            <a:ext cx="805166" cy="8174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4B4AAC-C847-401B-B27E-C1DD00C1C2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9861" y="3126446"/>
            <a:ext cx="1003640" cy="9902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E7EC03-E771-4062-B8A1-FA9FB82CF2A7}"/>
              </a:ext>
            </a:extLst>
          </p:cNvPr>
          <p:cNvSpPr txBox="1"/>
          <p:nvPr/>
        </p:nvSpPr>
        <p:spPr>
          <a:xfrm>
            <a:off x="8759824" y="6323339"/>
            <a:ext cx="4127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422212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B6CCF-28A3-44AD-B36B-3A47A081C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CA" sz="3200" dirty="0"/>
              <a:t>INTRODUCTION: THE NEED FOR </a:t>
            </a:r>
            <a:r>
              <a:rPr lang="en-CA" sz="3200" dirty="0" err="1"/>
              <a:t>Ekf</a:t>
            </a:r>
            <a:r>
              <a:rPr lang="en-CA" sz="3200" dirty="0"/>
              <a:t> SLAM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537CE-A068-4DFC-97BC-A8215CD81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CA" sz="2000" dirty="0"/>
              <a:t>These pose errors, in addition to the errors of the measuring sensor, also propagate into the uncertainty of the map generated from observing the landmarks</a:t>
            </a:r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05EC93-6EE1-409F-B856-45C913536F57}"/>
              </a:ext>
            </a:extLst>
          </p:cNvPr>
          <p:cNvSpPr/>
          <p:nvPr/>
        </p:nvSpPr>
        <p:spPr>
          <a:xfrm>
            <a:off x="5657850" y="5492750"/>
            <a:ext cx="3308350" cy="9004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E7EC03-E771-4062-B8A1-FA9FB82CF2A7}"/>
              </a:ext>
            </a:extLst>
          </p:cNvPr>
          <p:cNvSpPr txBox="1"/>
          <p:nvPr/>
        </p:nvSpPr>
        <p:spPr>
          <a:xfrm>
            <a:off x="9228811" y="6333475"/>
            <a:ext cx="4127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/>
              <a:t>[1]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21EED4-342B-4388-BD1B-A0F603D01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476" y="3173697"/>
            <a:ext cx="5597046" cy="32435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89E5E2-8124-4E14-A0D0-877081A83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926" y="3186871"/>
            <a:ext cx="5668724" cy="32304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0BFCB1-B47F-4AE1-A83D-D6D58B814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3856" y="3066837"/>
            <a:ext cx="5824286" cy="34573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6A0A909-7861-4C15-B348-1CAFB6D8F26D}"/>
              </a:ext>
            </a:extLst>
          </p:cNvPr>
          <p:cNvSpPr/>
          <p:nvPr/>
        </p:nvSpPr>
        <p:spPr>
          <a:xfrm>
            <a:off x="5622010" y="5759450"/>
            <a:ext cx="3570961" cy="9856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062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F8092-DCC5-4241-A1FF-5253F5CE8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CA" sz="3200" dirty="0"/>
              <a:t>INTRODUCTION: THE NEED FOR </a:t>
            </a:r>
            <a:r>
              <a:rPr lang="en-CA" sz="3200" dirty="0" err="1"/>
              <a:t>Ekf</a:t>
            </a:r>
            <a:r>
              <a:rPr lang="en-CA" sz="3200" dirty="0"/>
              <a:t> SLAM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37E5-94E1-4A17-864D-917F4DAD2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222500"/>
            <a:ext cx="11029615" cy="4083050"/>
          </a:xfrm>
        </p:spPr>
        <p:txBody>
          <a:bodyPr anchor="t">
            <a:normAutofit/>
          </a:bodyPr>
          <a:lstStyle/>
          <a:p>
            <a:r>
              <a:rPr lang="en-CA" sz="2000" dirty="0"/>
              <a:t>To minimize the uncertainty of the agent pose and map, data fusion techniques can be applied on data collected through auxiliary sensors</a:t>
            </a:r>
          </a:p>
          <a:p>
            <a:pPr lvl="1"/>
            <a:r>
              <a:rPr lang="en-CA" sz="1800" dirty="0"/>
              <a:t>Observations of landmarks can be used to improve the estimated pose of the agent and map</a:t>
            </a:r>
          </a:p>
          <a:p>
            <a:pPr marL="324000" lvl="1" indent="0">
              <a:buNone/>
            </a:pPr>
            <a:endParaRPr lang="en-CA" sz="1800" dirty="0"/>
          </a:p>
          <a:p>
            <a:r>
              <a:rPr lang="en-CA" sz="2000" dirty="0"/>
              <a:t>Most common and significant technique: EKF SLAM</a:t>
            </a:r>
            <a:r>
              <a:rPr lang="en-CA" sz="2000" baseline="30000" dirty="0"/>
              <a:t>[2]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503844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FA4D9-EFFF-43CC-8E20-E4174FB30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CA" sz="3200" dirty="0"/>
              <a:t>BACKGROUND: The Extended Kalman Filter (EKF)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94E81-F6A8-4E89-B449-FD3497471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CA" sz="2000" dirty="0"/>
              <a:t>Kalman Filtering (KF) is an optimal method of estimating and filtering states in linear Gaussian systems</a:t>
            </a:r>
            <a:r>
              <a:rPr lang="en-CA" sz="2000" baseline="30000" dirty="0"/>
              <a:t>[3]</a:t>
            </a:r>
            <a:br>
              <a:rPr lang="en-CA" sz="2000" dirty="0"/>
            </a:br>
            <a:endParaRPr lang="en-CA" sz="2000" dirty="0"/>
          </a:p>
          <a:p>
            <a:r>
              <a:rPr lang="en-CA" sz="2000" dirty="0"/>
              <a:t> The Extended Kalman Filter (EKF) is an extension to the Kalman Filter which allows it to be applicable to cases where the state transitions and measurements are nonlinear.</a:t>
            </a:r>
          </a:p>
          <a:p>
            <a:pPr marL="0" indent="0">
              <a:buNone/>
            </a:pP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49957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8542C-D8FF-4783-911E-B5C6842BB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CA" dirty="0"/>
              <a:t>BACKGROUND: The Extended Kalman Filter (EKF)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E8D3D-96F5-45F7-9D58-62AB72300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258404"/>
          </a:xfrm>
        </p:spPr>
        <p:txBody>
          <a:bodyPr anchor="t">
            <a:normAutofit/>
          </a:bodyPr>
          <a:lstStyle/>
          <a:p>
            <a:r>
              <a:rPr lang="en-CA" sz="2000" dirty="0"/>
              <a:t>The general KF and EKF algorithm follow two main steps:</a:t>
            </a:r>
            <a:br>
              <a:rPr lang="en-CA" sz="2000" dirty="0"/>
            </a:br>
            <a:br>
              <a:rPr lang="en-CA" sz="2000" dirty="0"/>
            </a:br>
            <a:r>
              <a:rPr lang="en-CA" sz="2000" dirty="0"/>
              <a:t>		1. 	State Prediction</a:t>
            </a:r>
          </a:p>
          <a:p>
            <a:pPr marL="0" indent="0">
              <a:buNone/>
            </a:pPr>
            <a:r>
              <a:rPr lang="en-CA" sz="2000" dirty="0"/>
              <a:t>		2.	State Correction</a:t>
            </a:r>
            <a:br>
              <a:rPr lang="en-CA" sz="2000" dirty="0"/>
            </a:br>
            <a:endParaRPr lang="en-CA" sz="2000" dirty="0"/>
          </a:p>
          <a:p>
            <a:r>
              <a:rPr lang="en-CA" sz="2000" dirty="0"/>
              <a:t>The state is first predicted from an expected control input</a:t>
            </a:r>
          </a:p>
          <a:p>
            <a:r>
              <a:rPr lang="en-CA" sz="2000" dirty="0"/>
              <a:t>It is then used to predict what a measurement to a landmark will be</a:t>
            </a:r>
          </a:p>
          <a:p>
            <a:r>
              <a:rPr lang="en-CA" sz="2000" dirty="0"/>
              <a:t>Finally, the disparity between this predicted measurement and the true measurement is used to compute a gain term, by which the prediction needs to be updated by to provide the correct state</a:t>
            </a:r>
          </a:p>
          <a:p>
            <a:r>
              <a:rPr lang="en-CA" sz="2000" dirty="0"/>
              <a:t>This updates both the localization and mapping aspects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9375410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366658"/>
      </a:accent1>
      <a:accent2>
        <a:srgbClr val="8CB64A"/>
      </a:accent2>
      <a:accent3>
        <a:srgbClr val="88D5A9"/>
      </a:accent3>
      <a:accent4>
        <a:srgbClr val="969FA7"/>
      </a:accent4>
      <a:accent5>
        <a:srgbClr val="E8A844"/>
      </a:accent5>
      <a:accent6>
        <a:srgbClr val="A1561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826</TotalTime>
  <Words>2366</Words>
  <Application>Microsoft Office PowerPoint</Application>
  <PresentationFormat>Widescreen</PresentationFormat>
  <Paragraphs>429</Paragraphs>
  <Slides>42</Slides>
  <Notes>29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Calibri</vt:lpstr>
      <vt:lpstr>Gill Sans MT</vt:lpstr>
      <vt:lpstr>Times New Roman</vt:lpstr>
      <vt:lpstr>Wingdings 2</vt:lpstr>
      <vt:lpstr>Dividend</vt:lpstr>
      <vt:lpstr>SIMULTANEOUS LOCALIZATION AND MAPPING USING THE EXTENDED KALMAN FILTER</vt:lpstr>
      <vt:lpstr>EKF slam Introduction</vt:lpstr>
      <vt:lpstr>SIMULTANEOUS LOCALIZATION AND MAPPING (slam)</vt:lpstr>
      <vt:lpstr>INTRODUCTION: THE NEED FOR Ekf Based SLAM</vt:lpstr>
      <vt:lpstr>INTRODUCTION: THE NEED FOR Ekf SLAM</vt:lpstr>
      <vt:lpstr>INTRODUCTION: THE NEED FOR Ekf SLAM</vt:lpstr>
      <vt:lpstr>INTRODUCTION: THE NEED FOR Ekf SLAM</vt:lpstr>
      <vt:lpstr>BACKGROUND: The Extended Kalman Filter (EKF)</vt:lpstr>
      <vt:lpstr>BACKGROUND: The Extended Kalman Filter (EKF)</vt:lpstr>
      <vt:lpstr>BACKGROUND: The EKF ALGORITHM</vt:lpstr>
      <vt:lpstr>BACKGROUND: EKF SLAM</vt:lpstr>
      <vt:lpstr>BACKGROUND: EKF SLAM in ROBOTICS</vt:lpstr>
      <vt:lpstr>BACKGROUND: EKF SLAM WITH UNKNOWN DATA ASSOCIATION</vt:lpstr>
      <vt:lpstr>BACKGROUND: SUMMARY OF EKF SLAM STEPS</vt:lpstr>
      <vt:lpstr>EKF slam implementation for project</vt:lpstr>
      <vt:lpstr>PROJECT: EKF SLAM IMPLEMENTATION</vt:lpstr>
      <vt:lpstr>PROJECT: External Data System</vt:lpstr>
      <vt:lpstr>PROJECT: External Data System</vt:lpstr>
      <vt:lpstr>PROJECT: External Data System</vt:lpstr>
      <vt:lpstr>Project: EKF SLAM PSEUDOCODE</vt:lpstr>
      <vt:lpstr>PROJECT: MODIFICATIONS TO PSEUDOCODE</vt:lpstr>
      <vt:lpstr>implementation results</vt:lpstr>
      <vt:lpstr>Project: Results of EKF SLAM on External Data</vt:lpstr>
      <vt:lpstr>Project: Results of EKF SLAM on External Data</vt:lpstr>
      <vt:lpstr>Project: Results of EKF SLAM on External Data</vt:lpstr>
      <vt:lpstr>Project: Results of EKF SLAM on External Data</vt:lpstr>
      <vt:lpstr>Project: Results of EKF SLAM on External Data</vt:lpstr>
      <vt:lpstr>Project: Results of EKF SLAM on External Data</vt:lpstr>
      <vt:lpstr>Additional implementations</vt:lpstr>
      <vt:lpstr>Project: Additional Implementations</vt:lpstr>
      <vt:lpstr>Project: Additional Implementations</vt:lpstr>
      <vt:lpstr>Project: Additional Implementations</vt:lpstr>
      <vt:lpstr>Project: Additional Implementations</vt:lpstr>
      <vt:lpstr>Project: Additional Implementations</vt:lpstr>
      <vt:lpstr>Project: Additional Implementations</vt:lpstr>
      <vt:lpstr>Project: Additional Implementations</vt:lpstr>
      <vt:lpstr>Project: Additional Implementations</vt:lpstr>
      <vt:lpstr>Project: Additional Implementations</vt:lpstr>
      <vt:lpstr>Future Improvements</vt:lpstr>
      <vt:lpstr>Project: Future Improvements to Algorithm</vt:lpstr>
      <vt:lpstr>Good Sources for further research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SIMULTANEOUS LOCALIZATION AND MAPPING USING THE EXTENDED KALMAN FILTER</dc:title>
  <dc:creator>Agata Szeremeta</dc:creator>
  <cp:lastModifiedBy>Agata Szeremeta</cp:lastModifiedBy>
  <cp:revision>186</cp:revision>
  <dcterms:created xsi:type="dcterms:W3CDTF">2019-01-13T18:26:13Z</dcterms:created>
  <dcterms:modified xsi:type="dcterms:W3CDTF">2019-01-14T22:43:20Z</dcterms:modified>
</cp:coreProperties>
</file>